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338" r:id="rId3"/>
    <p:sldId id="339" r:id="rId4"/>
    <p:sldId id="324" r:id="rId5"/>
    <p:sldId id="325" r:id="rId6"/>
    <p:sldId id="326" r:id="rId7"/>
    <p:sldId id="329" r:id="rId8"/>
    <p:sldId id="327" r:id="rId9"/>
    <p:sldId id="337" r:id="rId10"/>
    <p:sldId id="328" r:id="rId11"/>
    <p:sldId id="270" r:id="rId12"/>
    <p:sldId id="271" r:id="rId13"/>
    <p:sldId id="290" r:id="rId14"/>
    <p:sldId id="291" r:id="rId15"/>
    <p:sldId id="331" r:id="rId16"/>
    <p:sldId id="332" r:id="rId17"/>
    <p:sldId id="333" r:id="rId18"/>
    <p:sldId id="300" r:id="rId19"/>
    <p:sldId id="330" r:id="rId20"/>
    <p:sldId id="282" r:id="rId21"/>
    <p:sldId id="283" r:id="rId22"/>
    <p:sldId id="284" r:id="rId23"/>
    <p:sldId id="285" r:id="rId24"/>
    <p:sldId id="334" r:id="rId25"/>
    <p:sldId id="257" r:id="rId26"/>
    <p:sldId id="321" r:id="rId27"/>
    <p:sldId id="335" r:id="rId28"/>
    <p:sldId id="336" r:id="rId29"/>
    <p:sldId id="318" r:id="rId30"/>
    <p:sldId id="317" r:id="rId31"/>
    <p:sldId id="320" r:id="rId32"/>
    <p:sldId id="319" r:id="rId33"/>
    <p:sldId id="340" r:id="rId34"/>
    <p:sldId id="341" r:id="rId35"/>
    <p:sldId id="342" r:id="rId36"/>
    <p:sldId id="344" r:id="rId37"/>
    <p:sldId id="343" r:id="rId38"/>
    <p:sldId id="322"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26" autoAdjust="0"/>
    <p:restoredTop sz="94660"/>
  </p:normalViewPr>
  <p:slideViewPr>
    <p:cSldViewPr>
      <p:cViewPr varScale="1">
        <p:scale>
          <a:sx n="51" d="100"/>
          <a:sy n="51" d="100"/>
        </p:scale>
        <p:origin x="1147" y="48"/>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2344B0-E84A-445C-BDA0-73205A98D477}" type="datetimeFigureOut">
              <a:rPr lang="it-IT" smtClean="0"/>
              <a:pPr/>
              <a:t>15/10/2013</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D07B75-0C61-4DCD-BBB6-47ED14D6DA53}" type="slidenum">
              <a:rPr lang="it-IT" smtClean="0"/>
              <a:pPr/>
              <a:t>‹#›</a:t>
            </a:fld>
            <a:endParaRPr lang="it-IT"/>
          </a:p>
        </p:txBody>
      </p:sp>
    </p:spTree>
    <p:extLst>
      <p:ext uri="{BB962C8B-B14F-4D97-AF65-F5344CB8AC3E}">
        <p14:creationId xmlns:p14="http://schemas.microsoft.com/office/powerpoint/2010/main" val="872545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07837C-0657-4FBE-ADA2-58B386338FC1}" type="slidenum">
              <a:rPr lang="en-US"/>
              <a:pPr/>
              <a:t>6</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2006735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D07B75-0C61-4DCD-BBB6-47ED14D6DA53}" type="slidenum">
              <a:rPr lang="it-IT" smtClean="0"/>
              <a:pPr/>
              <a:t>12</a:t>
            </a:fld>
            <a:endParaRPr lang="it-IT"/>
          </a:p>
        </p:txBody>
      </p:sp>
    </p:spTree>
    <p:extLst>
      <p:ext uri="{BB962C8B-B14F-4D97-AF65-F5344CB8AC3E}">
        <p14:creationId xmlns:p14="http://schemas.microsoft.com/office/powerpoint/2010/main" val="84905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D07B75-0C61-4DCD-BBB6-47ED14D6DA53}" type="slidenum">
              <a:rPr lang="it-IT" smtClean="0"/>
              <a:pPr/>
              <a:t>23</a:t>
            </a:fld>
            <a:endParaRPr lang="it-IT"/>
          </a:p>
        </p:txBody>
      </p:sp>
    </p:spTree>
    <p:extLst>
      <p:ext uri="{BB962C8B-B14F-4D97-AF65-F5344CB8AC3E}">
        <p14:creationId xmlns:p14="http://schemas.microsoft.com/office/powerpoint/2010/main" val="166382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B19A17-86F4-44D1-9450-B6BA3DCF0FE8}" type="datetime1">
              <a:rPr lang="en-US" smtClean="0"/>
              <a:t>10/15/2013</a:t>
            </a:fld>
            <a:endParaRPr lang="en-US"/>
          </a:p>
        </p:txBody>
      </p:sp>
      <p:sp>
        <p:nvSpPr>
          <p:cNvPr id="5" name="Footer Placeholder 4"/>
          <p:cNvSpPr>
            <a:spLocks noGrp="1"/>
          </p:cNvSpPr>
          <p:nvPr>
            <p:ph type="ftr" sz="quarter" idx="11"/>
          </p:nvPr>
        </p:nvSpPr>
        <p:spPr/>
        <p:txBody>
          <a:bodyPr/>
          <a:lstStyle/>
          <a:p>
            <a:r>
              <a:rPr lang="en-US" smtClean="0"/>
              <a:t>V.Tioukov, Predeal Oct-2013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68B43B-4042-4E20-9895-58145D98D961}" type="datetime1">
              <a:rPr lang="en-US" smtClean="0"/>
              <a:t>10/15/2013</a:t>
            </a:fld>
            <a:endParaRPr lang="en-US"/>
          </a:p>
        </p:txBody>
      </p:sp>
      <p:sp>
        <p:nvSpPr>
          <p:cNvPr id="5" name="Footer Placeholder 4"/>
          <p:cNvSpPr>
            <a:spLocks noGrp="1"/>
          </p:cNvSpPr>
          <p:nvPr>
            <p:ph type="ftr" sz="quarter" idx="11"/>
          </p:nvPr>
        </p:nvSpPr>
        <p:spPr/>
        <p:txBody>
          <a:bodyPr/>
          <a:lstStyle/>
          <a:p>
            <a:r>
              <a:rPr lang="en-US" smtClean="0"/>
              <a:t>V.Tioukov, Predeal Oct-2013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744B10-5E8A-4052-BD93-638902CD2538}" type="datetime1">
              <a:rPr lang="en-US" smtClean="0"/>
              <a:t>10/15/2013</a:t>
            </a:fld>
            <a:endParaRPr lang="en-US"/>
          </a:p>
        </p:txBody>
      </p:sp>
      <p:sp>
        <p:nvSpPr>
          <p:cNvPr id="5" name="Footer Placeholder 4"/>
          <p:cNvSpPr>
            <a:spLocks noGrp="1"/>
          </p:cNvSpPr>
          <p:nvPr>
            <p:ph type="ftr" sz="quarter" idx="11"/>
          </p:nvPr>
        </p:nvSpPr>
        <p:spPr/>
        <p:txBody>
          <a:bodyPr/>
          <a:lstStyle/>
          <a:p>
            <a:r>
              <a:rPr lang="en-US" smtClean="0"/>
              <a:t>V.Tioukov, Predeal Oct-2013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9D5B51-8F3D-43CC-B380-49286928BA32}" type="datetime1">
              <a:rPr lang="en-US" smtClean="0"/>
              <a:t>10/15/2013</a:t>
            </a:fld>
            <a:endParaRPr lang="en-US"/>
          </a:p>
        </p:txBody>
      </p:sp>
      <p:sp>
        <p:nvSpPr>
          <p:cNvPr id="5" name="Footer Placeholder 4"/>
          <p:cNvSpPr>
            <a:spLocks noGrp="1"/>
          </p:cNvSpPr>
          <p:nvPr>
            <p:ph type="ftr" sz="quarter" idx="11"/>
          </p:nvPr>
        </p:nvSpPr>
        <p:spPr/>
        <p:txBody>
          <a:bodyPr/>
          <a:lstStyle/>
          <a:p>
            <a:r>
              <a:rPr lang="en-US" smtClean="0"/>
              <a:t>V.Tioukov, Predeal Oct-2013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05BA9A-BFCD-48E5-89B2-61D1359CD989}" type="datetime1">
              <a:rPr lang="en-US" smtClean="0"/>
              <a:t>10/15/2013</a:t>
            </a:fld>
            <a:endParaRPr lang="en-US"/>
          </a:p>
        </p:txBody>
      </p:sp>
      <p:sp>
        <p:nvSpPr>
          <p:cNvPr id="5" name="Footer Placeholder 4"/>
          <p:cNvSpPr>
            <a:spLocks noGrp="1"/>
          </p:cNvSpPr>
          <p:nvPr>
            <p:ph type="ftr" sz="quarter" idx="11"/>
          </p:nvPr>
        </p:nvSpPr>
        <p:spPr/>
        <p:txBody>
          <a:bodyPr/>
          <a:lstStyle/>
          <a:p>
            <a:r>
              <a:rPr lang="en-US" smtClean="0"/>
              <a:t>V.Tioukov, Predeal Oct-2013</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B13C2A-A0E0-42F8-864C-0EB0D86006A3}" type="datetime1">
              <a:rPr lang="en-US" smtClean="0"/>
              <a:t>10/15/2013</a:t>
            </a:fld>
            <a:endParaRPr lang="en-US"/>
          </a:p>
        </p:txBody>
      </p:sp>
      <p:sp>
        <p:nvSpPr>
          <p:cNvPr id="6" name="Footer Placeholder 5"/>
          <p:cNvSpPr>
            <a:spLocks noGrp="1"/>
          </p:cNvSpPr>
          <p:nvPr>
            <p:ph type="ftr" sz="quarter" idx="11"/>
          </p:nvPr>
        </p:nvSpPr>
        <p:spPr/>
        <p:txBody>
          <a:bodyPr/>
          <a:lstStyle/>
          <a:p>
            <a:r>
              <a:rPr lang="en-US" smtClean="0"/>
              <a:t>V.Tioukov, Predeal Oct-2013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69FCC8-6466-4E60-9BE3-F2912BFCDBBA}" type="datetime1">
              <a:rPr lang="en-US" smtClean="0"/>
              <a:t>10/15/2013</a:t>
            </a:fld>
            <a:endParaRPr lang="en-US"/>
          </a:p>
        </p:txBody>
      </p:sp>
      <p:sp>
        <p:nvSpPr>
          <p:cNvPr id="8" name="Footer Placeholder 7"/>
          <p:cNvSpPr>
            <a:spLocks noGrp="1"/>
          </p:cNvSpPr>
          <p:nvPr>
            <p:ph type="ftr" sz="quarter" idx="11"/>
          </p:nvPr>
        </p:nvSpPr>
        <p:spPr/>
        <p:txBody>
          <a:bodyPr/>
          <a:lstStyle/>
          <a:p>
            <a:r>
              <a:rPr lang="en-US" smtClean="0"/>
              <a:t>V.Tioukov, Predeal Oct-2013</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408F1F-01EC-4487-9E5E-54F6EAF853F4}" type="datetime1">
              <a:rPr lang="en-US" smtClean="0"/>
              <a:t>10/15/2013</a:t>
            </a:fld>
            <a:endParaRPr lang="en-US"/>
          </a:p>
        </p:txBody>
      </p:sp>
      <p:sp>
        <p:nvSpPr>
          <p:cNvPr id="4" name="Footer Placeholder 3"/>
          <p:cNvSpPr>
            <a:spLocks noGrp="1"/>
          </p:cNvSpPr>
          <p:nvPr>
            <p:ph type="ftr" sz="quarter" idx="11"/>
          </p:nvPr>
        </p:nvSpPr>
        <p:spPr/>
        <p:txBody>
          <a:bodyPr/>
          <a:lstStyle/>
          <a:p>
            <a:r>
              <a:rPr lang="en-US" smtClean="0"/>
              <a:t>V.Tioukov, Predeal Oct-2013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D928B5-892A-40A8-B0C4-0236261F4BD9}" type="datetime1">
              <a:rPr lang="en-US" smtClean="0"/>
              <a:t>10/15/2013</a:t>
            </a:fld>
            <a:endParaRPr lang="en-US"/>
          </a:p>
        </p:txBody>
      </p:sp>
      <p:sp>
        <p:nvSpPr>
          <p:cNvPr id="3" name="Footer Placeholder 2"/>
          <p:cNvSpPr>
            <a:spLocks noGrp="1"/>
          </p:cNvSpPr>
          <p:nvPr>
            <p:ph type="ftr" sz="quarter" idx="11"/>
          </p:nvPr>
        </p:nvSpPr>
        <p:spPr/>
        <p:txBody>
          <a:bodyPr/>
          <a:lstStyle/>
          <a:p>
            <a:r>
              <a:rPr lang="en-US" smtClean="0"/>
              <a:t>V.Tioukov, Predeal Oct-2013</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F69FC8-FB85-4B7C-B993-453C604B6BA7}" type="datetime1">
              <a:rPr lang="en-US" smtClean="0"/>
              <a:t>10/15/2013</a:t>
            </a:fld>
            <a:endParaRPr lang="en-US"/>
          </a:p>
        </p:txBody>
      </p:sp>
      <p:sp>
        <p:nvSpPr>
          <p:cNvPr id="6" name="Footer Placeholder 5"/>
          <p:cNvSpPr>
            <a:spLocks noGrp="1"/>
          </p:cNvSpPr>
          <p:nvPr>
            <p:ph type="ftr" sz="quarter" idx="11"/>
          </p:nvPr>
        </p:nvSpPr>
        <p:spPr/>
        <p:txBody>
          <a:bodyPr/>
          <a:lstStyle/>
          <a:p>
            <a:r>
              <a:rPr lang="en-US" smtClean="0"/>
              <a:t>V.Tioukov, Predeal Oct-2013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388432-0629-4C88-94C3-A9E8EF4D8216}" type="datetime1">
              <a:rPr lang="en-US" smtClean="0"/>
              <a:t>10/15/2013</a:t>
            </a:fld>
            <a:endParaRPr lang="en-US"/>
          </a:p>
        </p:txBody>
      </p:sp>
      <p:sp>
        <p:nvSpPr>
          <p:cNvPr id="6" name="Footer Placeholder 5"/>
          <p:cNvSpPr>
            <a:spLocks noGrp="1"/>
          </p:cNvSpPr>
          <p:nvPr>
            <p:ph type="ftr" sz="quarter" idx="11"/>
          </p:nvPr>
        </p:nvSpPr>
        <p:spPr/>
        <p:txBody>
          <a:bodyPr/>
          <a:lstStyle/>
          <a:p>
            <a:r>
              <a:rPr lang="en-US" smtClean="0"/>
              <a:t>V.Tioukov, Predeal Oct-2013</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898C8-94A1-461B-89D8-8A23B0730A17}" type="datetime1">
              <a:rPr lang="en-US" smtClean="0"/>
              <a:t>10/15/2013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V.Tioukov, Predeal Oct-2013</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4413" y="2295525"/>
            <a:ext cx="7772400" cy="1590675"/>
          </a:xfrm>
        </p:spPr>
        <p:txBody>
          <a:bodyPr>
            <a:normAutofit fontScale="90000"/>
          </a:bodyPr>
          <a:lstStyle/>
          <a:p>
            <a:r>
              <a:rPr lang="en-US" dirty="0" smtClean="0"/>
              <a:t>High speed automatic scanning systems</a:t>
            </a:r>
            <a:r>
              <a:rPr lang="en-US" dirty="0"/>
              <a:t/>
            </a:r>
            <a:br>
              <a:rPr lang="en-US" dirty="0"/>
            </a:br>
            <a:r>
              <a:rPr lang="en-US" sz="3600" i="1" dirty="0" smtClean="0"/>
              <a:t>(past, present and future R&amp;D in Italian labs)</a:t>
            </a:r>
            <a:endParaRPr lang="it-IT" sz="3600" i="1" dirty="0"/>
          </a:p>
        </p:txBody>
      </p:sp>
      <p:sp>
        <p:nvSpPr>
          <p:cNvPr id="3" name="Subtitle 2"/>
          <p:cNvSpPr>
            <a:spLocks noGrp="1"/>
          </p:cNvSpPr>
          <p:nvPr>
            <p:ph type="subTitle" idx="1"/>
          </p:nvPr>
        </p:nvSpPr>
        <p:spPr>
          <a:xfrm>
            <a:off x="1371600" y="4114800"/>
            <a:ext cx="6400800" cy="1752600"/>
          </a:xfrm>
        </p:spPr>
        <p:txBody>
          <a:bodyPr>
            <a:normAutofit/>
          </a:bodyPr>
          <a:lstStyle/>
          <a:p>
            <a:endParaRPr lang="en-US" sz="2800" dirty="0" smtClean="0"/>
          </a:p>
          <a:p>
            <a:r>
              <a:rPr lang="en-US" sz="2800" dirty="0" err="1" smtClean="0"/>
              <a:t>Valeri</a:t>
            </a:r>
            <a:r>
              <a:rPr lang="en-US" sz="2800" dirty="0" smtClean="0"/>
              <a:t> </a:t>
            </a:r>
            <a:r>
              <a:rPr lang="en-US" sz="2800" dirty="0" err="1" smtClean="0"/>
              <a:t>Tioukov</a:t>
            </a:r>
            <a:r>
              <a:rPr lang="en-US" sz="2800" dirty="0" smtClean="0"/>
              <a:t> (INFN, Napoli)</a:t>
            </a:r>
          </a:p>
        </p:txBody>
      </p:sp>
      <p:pic>
        <p:nvPicPr>
          <p:cNvPr id="5" name="Picture 6"/>
          <p:cNvPicPr>
            <a:picLocks noChangeArrowheads="1"/>
          </p:cNvPicPr>
          <p:nvPr/>
        </p:nvPicPr>
        <p:blipFill>
          <a:blip r:embed="rId2" cstate="print"/>
          <a:srcRect/>
          <a:stretch>
            <a:fillRect/>
          </a:stretch>
        </p:blipFill>
        <p:spPr bwMode="auto">
          <a:xfrm>
            <a:off x="0" y="0"/>
            <a:ext cx="1922463" cy="16605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B6F15528-21DE-4FAA-801E-634DDDAF4B2B}" type="slidenum">
              <a:rPr lang="en-US" smtClean="0"/>
              <a:pPr/>
              <a:t>1</a:t>
            </a:fld>
            <a:endParaRPr lang="en-US"/>
          </a:p>
        </p:txBody>
      </p:sp>
      <p:sp>
        <p:nvSpPr>
          <p:cNvPr id="7" name="Footer Placeholder 6"/>
          <p:cNvSpPr>
            <a:spLocks noGrp="1"/>
          </p:cNvSpPr>
          <p:nvPr>
            <p:ph type="ftr" sz="quarter" idx="11"/>
          </p:nvPr>
        </p:nvSpPr>
        <p:spPr/>
        <p:txBody>
          <a:bodyPr/>
          <a:lstStyle/>
          <a:p>
            <a:r>
              <a:rPr lang="en-US" smtClean="0"/>
              <a:t>V.Tioukov, Predeal Oct-2013</a:t>
            </a:r>
            <a:endParaRPr lang="en-US" dirty="0"/>
          </a:p>
        </p:txBody>
      </p:sp>
      <p:pic>
        <p:nvPicPr>
          <p:cNvPr id="4" name="Immagine 3"/>
          <p:cNvPicPr>
            <a:picLocks noChangeAspect="1"/>
          </p:cNvPicPr>
          <p:nvPr/>
        </p:nvPicPr>
        <p:blipFill>
          <a:blip r:embed="rId3" cstate="print"/>
          <a:srcRect/>
          <a:stretch>
            <a:fillRect/>
          </a:stretch>
        </p:blipFill>
        <p:spPr bwMode="auto">
          <a:xfrm>
            <a:off x="7467600" y="152400"/>
            <a:ext cx="1347788" cy="1292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Evolution of the European Scanning System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Why new R&amp;D?</a:t>
            </a:r>
          </a:p>
          <a:p>
            <a:pPr lvl="1"/>
            <a:r>
              <a:rPr lang="en-US" dirty="0" smtClean="0"/>
              <a:t>The project is based on 10 years old components, some of them went out of production</a:t>
            </a:r>
          </a:p>
          <a:p>
            <a:pPr lvl="1"/>
            <a:r>
              <a:rPr lang="en-US" dirty="0" smtClean="0"/>
              <a:t>New requirement for a fast scanning of a large surfaces (as </a:t>
            </a:r>
            <a:r>
              <a:rPr lang="en-US" dirty="0" err="1" smtClean="0"/>
              <a:t>muon</a:t>
            </a:r>
            <a:r>
              <a:rPr lang="en-US" dirty="0" smtClean="0"/>
              <a:t> radiography) or large angles (as medical applications)</a:t>
            </a:r>
          </a:p>
          <a:p>
            <a:pPr lvl="1"/>
            <a:r>
              <a:rPr lang="en-US" dirty="0" smtClean="0"/>
              <a:t>New ideas for improving the performance</a:t>
            </a:r>
          </a:p>
          <a:p>
            <a:r>
              <a:rPr lang="en-US" dirty="0" smtClean="0"/>
              <a:t>Two (complimentary) lines of Italian R&amp;D</a:t>
            </a:r>
          </a:p>
          <a:p>
            <a:pPr lvl="1"/>
            <a:r>
              <a:rPr lang="en-US" dirty="0" smtClean="0"/>
              <a:t>Based mainly on the software and algorithmic improvements (LASSO)</a:t>
            </a:r>
          </a:p>
          <a:p>
            <a:pPr lvl="1"/>
            <a:r>
              <a:rPr lang="en-US" dirty="0" smtClean="0"/>
              <a:t>Based mainly on the HW improvements (QSS)</a:t>
            </a:r>
            <a:endParaRPr lang="en-US" dirty="0"/>
          </a:p>
        </p:txBody>
      </p:sp>
      <p:sp>
        <p:nvSpPr>
          <p:cNvPr id="4" name="Footer Placeholder 3"/>
          <p:cNvSpPr>
            <a:spLocks noGrp="1"/>
          </p:cNvSpPr>
          <p:nvPr>
            <p:ph type="ftr" sz="quarter" idx="11"/>
          </p:nvPr>
        </p:nvSpPr>
        <p:spPr/>
        <p:txBody>
          <a:bodyPr/>
          <a:lstStyle/>
          <a:p>
            <a:r>
              <a:rPr lang="en-US" smtClean="0"/>
              <a:t>V.Tioukov, Predeal Oct-2013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5335799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08038"/>
          </a:xfrm>
        </p:spPr>
        <p:txBody>
          <a:bodyPr/>
          <a:lstStyle/>
          <a:p>
            <a:r>
              <a:rPr lang="en-US" dirty="0" smtClean="0"/>
              <a:t>LASSO development history</a:t>
            </a:r>
            <a:endParaRPr lang="it-IT" dirty="0"/>
          </a:p>
        </p:txBody>
      </p:sp>
      <p:sp>
        <p:nvSpPr>
          <p:cNvPr id="3" name="Content Placeholder 2"/>
          <p:cNvSpPr>
            <a:spLocks noGrp="1"/>
          </p:cNvSpPr>
          <p:nvPr>
            <p:ph idx="1"/>
          </p:nvPr>
        </p:nvSpPr>
        <p:spPr>
          <a:xfrm>
            <a:off x="457200" y="990600"/>
            <a:ext cx="8229600" cy="5135563"/>
          </a:xfrm>
        </p:spPr>
        <p:txBody>
          <a:bodyPr>
            <a:normAutofit fontScale="92500" lnSpcReduction="20000"/>
          </a:bodyPr>
          <a:lstStyle/>
          <a:p>
            <a:r>
              <a:rPr lang="en-US" sz="2800" dirty="0" smtClean="0"/>
              <a:t>2011: ESS limits study as a part of upgrade R&amp;D</a:t>
            </a:r>
          </a:p>
          <a:p>
            <a:r>
              <a:rPr lang="en-US" sz="2800" dirty="0" smtClean="0"/>
              <a:t>2011: Idea of the continuous scan: possibility to double the scanning speed without additional HW  investment</a:t>
            </a:r>
          </a:p>
          <a:p>
            <a:r>
              <a:rPr lang="en-US" sz="2800" dirty="0" smtClean="0"/>
              <a:t>2012: New 3-d grains-based tracking is developed for the Continuous Motion scan</a:t>
            </a:r>
          </a:p>
          <a:p>
            <a:r>
              <a:rPr lang="en-US" sz="2800" dirty="0" smtClean="0"/>
              <a:t>2012: fine image corrections and merging study</a:t>
            </a:r>
          </a:p>
          <a:p>
            <a:r>
              <a:rPr lang="en-US" sz="2800" dirty="0" smtClean="0"/>
              <a:t>2012: First tests of a new tracking at the big angle using S&amp;G data</a:t>
            </a:r>
            <a:endParaRPr lang="en-US" sz="2800" i="1" dirty="0" smtClean="0">
              <a:solidFill>
                <a:schemeClr val="tx2"/>
              </a:solidFill>
            </a:endParaRPr>
          </a:p>
          <a:p>
            <a:r>
              <a:rPr lang="it-IT" sz="2800" dirty="0" smtClean="0"/>
              <a:t>presented the Large Angle TB data analysis in Stop&amp;Go mode</a:t>
            </a:r>
          </a:p>
          <a:p>
            <a:r>
              <a:rPr lang="it-IT" sz="2800" dirty="0" smtClean="0"/>
              <a:t>2013 all wide area and large angle scanning in Napoli lab we perform with LASSO in S&amp;G mode</a:t>
            </a:r>
          </a:p>
          <a:p>
            <a:r>
              <a:rPr lang="it-IT" sz="2800" dirty="0" smtClean="0"/>
              <a:t>2013: Final tests and start production with the Continuous Motion mode scanning</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sp>
        <p:nvSpPr>
          <p:cNvPr id="5" name="Footer Placeholder 4"/>
          <p:cNvSpPr>
            <a:spLocks noGrp="1"/>
          </p:cNvSpPr>
          <p:nvPr>
            <p:ph type="ftr" sz="quarter" idx="11"/>
          </p:nvPr>
        </p:nvSpPr>
        <p:spPr/>
        <p:txBody>
          <a:bodyPr/>
          <a:lstStyle/>
          <a:p>
            <a:r>
              <a:rPr lang="en-US" smtClean="0"/>
              <a:t>V.Tioukov, Predeal Oct-2013</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rmAutofit fontScale="90000"/>
          </a:bodyPr>
          <a:lstStyle/>
          <a:p>
            <a:r>
              <a:rPr lang="en-US" dirty="0" smtClean="0"/>
              <a:t>Hardware Limits Summary</a:t>
            </a:r>
            <a:br>
              <a:rPr lang="en-US" dirty="0" smtClean="0"/>
            </a:br>
            <a:r>
              <a:rPr lang="en-US" sz="2700" dirty="0" smtClean="0"/>
              <a:t>Calculated for the standard ESS optics</a:t>
            </a:r>
            <a:endParaRPr lang="en-US" dirty="0"/>
          </a:p>
        </p:txBody>
      </p:sp>
      <p:sp>
        <p:nvSpPr>
          <p:cNvPr id="3" name="Content Placeholder 2"/>
          <p:cNvSpPr>
            <a:spLocks noGrp="1"/>
          </p:cNvSpPr>
          <p:nvPr>
            <p:ph idx="1"/>
          </p:nvPr>
        </p:nvSpPr>
        <p:spPr>
          <a:xfrm>
            <a:off x="457200" y="4509120"/>
            <a:ext cx="8229600" cy="1944216"/>
          </a:xfrm>
        </p:spPr>
        <p:txBody>
          <a:bodyPr>
            <a:normAutofit/>
          </a:bodyPr>
          <a:lstStyle/>
          <a:p>
            <a:r>
              <a:rPr lang="en-US" sz="2800" dirty="0" smtClean="0"/>
              <a:t>Odyssey and the stage defines the theoretical limit to the scanning speed of 50 cm</a:t>
            </a:r>
            <a:r>
              <a:rPr lang="en-US" sz="2800" baseline="30000" dirty="0" smtClean="0"/>
              <a:t>2</a:t>
            </a:r>
            <a:r>
              <a:rPr lang="en-US" sz="2800" dirty="0" smtClean="0"/>
              <a:t>/h with the existing HW</a:t>
            </a:r>
          </a:p>
          <a:p>
            <a:r>
              <a:rPr lang="en-US" sz="2800" b="1" dirty="0" smtClean="0">
                <a:solidFill>
                  <a:srgbClr val="C00000"/>
                </a:solidFill>
              </a:rPr>
              <a:t>Scanning with the speed &gt; 20 cm</a:t>
            </a:r>
            <a:r>
              <a:rPr lang="en-US" sz="2800" b="1" baseline="30000" dirty="0" smtClean="0">
                <a:solidFill>
                  <a:srgbClr val="C00000"/>
                </a:solidFill>
              </a:rPr>
              <a:t>2</a:t>
            </a:r>
            <a:r>
              <a:rPr lang="en-US" sz="2800" b="1" dirty="0" smtClean="0">
                <a:solidFill>
                  <a:srgbClr val="C00000"/>
                </a:solidFill>
              </a:rPr>
              <a:t>/h should be possible even with the existing hardware</a:t>
            </a:r>
          </a:p>
        </p:txBody>
      </p:sp>
      <p:graphicFrame>
        <p:nvGraphicFramePr>
          <p:cNvPr id="5" name="Table 4"/>
          <p:cNvGraphicFramePr>
            <a:graphicFrameLocks noGrp="1"/>
          </p:cNvGraphicFramePr>
          <p:nvPr>
            <p:extLst>
              <p:ext uri="{D42A27DB-BD31-4B8C-83A1-F6EECF244321}">
                <p14:modId xmlns:p14="http://schemas.microsoft.com/office/powerpoint/2010/main" val="748361184"/>
              </p:ext>
            </p:extLst>
          </p:nvPr>
        </p:nvGraphicFramePr>
        <p:xfrm>
          <a:off x="683568" y="1484784"/>
          <a:ext cx="7704855" cy="2834640"/>
        </p:xfrm>
        <a:graphic>
          <a:graphicData uri="http://schemas.openxmlformats.org/drawingml/2006/table">
            <a:tbl>
              <a:tblPr bandRow="1">
                <a:tableStyleId>{5C22544A-7EE6-4342-B048-85BDC9FD1C3A}</a:tableStyleId>
              </a:tblPr>
              <a:tblGrid>
                <a:gridCol w="1944216"/>
                <a:gridCol w="3192354"/>
                <a:gridCol w="2568285"/>
              </a:tblGrid>
              <a:tr h="792087">
                <a:tc>
                  <a:txBody>
                    <a:bodyPr/>
                    <a:lstStyle/>
                    <a:p>
                      <a:pPr algn="ctr"/>
                      <a:r>
                        <a:rPr lang="en-US" sz="3200" dirty="0" smtClean="0"/>
                        <a:t>Camera</a:t>
                      </a:r>
                      <a:endParaRPr lang="en-US" sz="3200" dirty="0"/>
                    </a:p>
                  </a:txBody>
                  <a:tcPr anchor="ctr"/>
                </a:tc>
                <a:tc>
                  <a:txBody>
                    <a:bodyPr/>
                    <a:lstStyle/>
                    <a:p>
                      <a:pPr algn="ctr"/>
                      <a:r>
                        <a:rPr lang="en-US" sz="2400" dirty="0" smtClean="0"/>
                        <a:t>376 fps,</a:t>
                      </a:r>
                    </a:p>
                    <a:p>
                      <a:pPr algn="ctr"/>
                      <a:r>
                        <a:rPr lang="en-US" sz="2400" dirty="0" smtClean="0"/>
                        <a:t>If every frame is used</a:t>
                      </a:r>
                      <a:endParaRPr lang="en-US" sz="2400" dirty="0"/>
                    </a:p>
                  </a:txBody>
                  <a:tcPr anchor="ctr"/>
                </a:tc>
                <a:tc>
                  <a:txBody>
                    <a:bodyPr/>
                    <a:lstStyle/>
                    <a:p>
                      <a:pPr algn="ctr"/>
                      <a:r>
                        <a:rPr lang="en-US" sz="2800" dirty="0" smtClean="0"/>
                        <a:t>&lt; 100 cm</a:t>
                      </a:r>
                      <a:r>
                        <a:rPr lang="en-US" sz="2800" baseline="30000" dirty="0" smtClean="0"/>
                        <a:t>2</a:t>
                      </a:r>
                      <a:r>
                        <a:rPr lang="en-US" sz="2800" dirty="0" smtClean="0"/>
                        <a:t>/h</a:t>
                      </a:r>
                      <a:endParaRPr lang="en-US" sz="2800" dirty="0"/>
                    </a:p>
                  </a:txBody>
                  <a:tcPr anchor="ctr"/>
                </a:tc>
              </a:tr>
              <a:tr h="696077">
                <a:tc>
                  <a:txBody>
                    <a:bodyPr/>
                    <a:lstStyle/>
                    <a:p>
                      <a:pPr algn="ctr"/>
                      <a:r>
                        <a:rPr lang="en-US" sz="3200" dirty="0" smtClean="0"/>
                        <a:t>Stage-Z</a:t>
                      </a:r>
                      <a:endParaRPr lang="en-US" sz="3200" dirty="0"/>
                    </a:p>
                  </a:txBody>
                  <a:tcPr anchor="ctr"/>
                </a:tc>
                <a:tc>
                  <a:txBody>
                    <a:bodyPr/>
                    <a:lstStyle/>
                    <a:p>
                      <a:pPr algn="ctr"/>
                      <a:r>
                        <a:rPr lang="en-US" sz="2400" dirty="0" smtClean="0"/>
                        <a:t>50 µm cyclic motion,</a:t>
                      </a:r>
                    </a:p>
                    <a:p>
                      <a:pPr algn="ctr"/>
                      <a:r>
                        <a:rPr lang="en-US" sz="2400" dirty="0" smtClean="0"/>
                        <a:t>camera @</a:t>
                      </a:r>
                      <a:r>
                        <a:rPr lang="en-US" sz="2400" baseline="0" dirty="0" smtClean="0"/>
                        <a:t> </a:t>
                      </a:r>
                      <a:r>
                        <a:rPr lang="en-US" sz="2400" dirty="0" smtClean="0"/>
                        <a:t>376 fps</a:t>
                      </a:r>
                      <a:endParaRPr lang="en-US" sz="2400" dirty="0"/>
                    </a:p>
                  </a:txBody>
                  <a:tcPr anchor="ctr"/>
                </a:tc>
                <a:tc>
                  <a:txBody>
                    <a:bodyPr/>
                    <a:lstStyle/>
                    <a:p>
                      <a:pPr algn="ctr"/>
                      <a:r>
                        <a:rPr lang="en-US" sz="2800" dirty="0" smtClean="0"/>
                        <a:t>&lt; 53 cm</a:t>
                      </a:r>
                      <a:r>
                        <a:rPr lang="en-US" sz="2800" baseline="30000" dirty="0" smtClean="0"/>
                        <a:t>2</a:t>
                      </a:r>
                      <a:r>
                        <a:rPr lang="en-US" sz="2800" dirty="0" smtClean="0"/>
                        <a:t>/h</a:t>
                      </a:r>
                      <a:endParaRPr lang="en-US" sz="2800" dirty="0"/>
                    </a:p>
                  </a:txBody>
                  <a:tcPr anchor="ctr"/>
                </a:tc>
              </a:tr>
              <a:tr h="696077">
                <a:tc>
                  <a:txBody>
                    <a:bodyPr/>
                    <a:lstStyle/>
                    <a:p>
                      <a:pPr algn="ctr"/>
                      <a:r>
                        <a:rPr lang="en-US" sz="3200" dirty="0" smtClean="0"/>
                        <a:t>Odyssey</a:t>
                      </a:r>
                      <a:endParaRPr lang="en-US" sz="3200" dirty="0"/>
                    </a:p>
                  </a:txBody>
                  <a:tcPr anchor="ctr"/>
                </a:tc>
                <a:tc>
                  <a:txBody>
                    <a:bodyPr/>
                    <a:lstStyle/>
                    <a:p>
                      <a:pPr algn="ctr"/>
                      <a:r>
                        <a:rPr lang="en-US" sz="2400" dirty="0" smtClean="0"/>
                        <a:t>16 images/view,</a:t>
                      </a:r>
                    </a:p>
                    <a:p>
                      <a:pPr algn="ctr"/>
                      <a:r>
                        <a:rPr lang="en-US" sz="2400" dirty="0" smtClean="0"/>
                        <a:t>camera</a:t>
                      </a:r>
                      <a:r>
                        <a:rPr lang="en-US" sz="2400" baseline="0" dirty="0" smtClean="0"/>
                        <a:t> @ 376 fps,</a:t>
                      </a:r>
                      <a:endParaRPr lang="en-US" sz="2400" dirty="0" smtClean="0"/>
                    </a:p>
                    <a:p>
                      <a:pPr algn="ctr"/>
                      <a:r>
                        <a:rPr lang="en-US" sz="2400" baseline="0" dirty="0" smtClean="0"/>
                        <a:t>byte image transfer</a:t>
                      </a:r>
                      <a:endParaRPr lang="en-US" sz="2400" dirty="0"/>
                    </a:p>
                  </a:txBody>
                  <a:tcPr anchor="ctr"/>
                </a:tc>
                <a:tc>
                  <a:txBody>
                    <a:bodyPr/>
                    <a:lstStyle/>
                    <a:p>
                      <a:pPr algn="ctr"/>
                      <a:r>
                        <a:rPr lang="en-US" sz="2800" dirty="0" smtClean="0"/>
                        <a:t>&lt; 50 cm</a:t>
                      </a:r>
                      <a:r>
                        <a:rPr lang="en-US" sz="2800" baseline="30000" dirty="0" smtClean="0"/>
                        <a:t>2</a:t>
                      </a:r>
                      <a:r>
                        <a:rPr lang="en-US" sz="2800" dirty="0" smtClean="0"/>
                        <a:t>/h</a:t>
                      </a:r>
                      <a:endParaRPr lang="en-US" sz="2800" dirty="0"/>
                    </a:p>
                  </a:txBody>
                  <a:tcPr anchor="ctr"/>
                </a:tc>
              </a:tr>
            </a:tbl>
          </a:graphicData>
        </a:graphic>
      </p:graphicFrame>
      <p:sp>
        <p:nvSpPr>
          <p:cNvPr id="6" name="Rectangle 5"/>
          <p:cNvSpPr/>
          <p:nvPr/>
        </p:nvSpPr>
        <p:spPr>
          <a:xfrm>
            <a:off x="6876256" y="35332"/>
            <a:ext cx="2210862" cy="369332"/>
          </a:xfrm>
          <a:prstGeom prst="rect">
            <a:avLst/>
          </a:prstGeom>
          <a:solidFill>
            <a:schemeClr val="accent3">
              <a:lumMod val="60000"/>
              <a:lumOff val="40000"/>
            </a:schemeClr>
          </a:solidFill>
        </p:spPr>
        <p:txBody>
          <a:bodyPr wrap="none">
            <a:spAutoFit/>
          </a:bodyPr>
          <a:lstStyle/>
          <a:p>
            <a:r>
              <a:rPr lang="en-US" dirty="0" smtClean="0"/>
              <a:t>Standard hardware </a:t>
            </a:r>
            <a:endParaRPr lang="en-US" dirty="0"/>
          </a:p>
        </p:txBody>
      </p:sp>
      <p:sp>
        <p:nvSpPr>
          <p:cNvPr id="7" name="Rectangle 6"/>
          <p:cNvSpPr/>
          <p:nvPr/>
        </p:nvSpPr>
        <p:spPr>
          <a:xfrm>
            <a:off x="0" y="0"/>
            <a:ext cx="1919500" cy="369332"/>
          </a:xfrm>
          <a:prstGeom prst="rect">
            <a:avLst/>
          </a:prstGeom>
          <a:solidFill>
            <a:schemeClr val="bg1">
              <a:lumMod val="95000"/>
            </a:schemeClr>
          </a:solidFill>
        </p:spPr>
        <p:txBody>
          <a:bodyPr wrap="none">
            <a:spAutoFit/>
          </a:bodyPr>
          <a:lstStyle/>
          <a:p>
            <a:r>
              <a:rPr lang="en-US" dirty="0" smtClean="0"/>
              <a:t>VT, AA  04/2011  It</a:t>
            </a:r>
            <a:endParaRPr lang="en-US"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12</a:t>
            </a:fld>
            <a:endParaRPr lang="en-US"/>
          </a:p>
        </p:txBody>
      </p:sp>
      <p:sp>
        <p:nvSpPr>
          <p:cNvPr id="9" name="Footer Placeholder 8"/>
          <p:cNvSpPr>
            <a:spLocks noGrp="1"/>
          </p:cNvSpPr>
          <p:nvPr>
            <p:ph type="ftr" sz="quarter" idx="11"/>
          </p:nvPr>
        </p:nvSpPr>
        <p:spPr/>
        <p:txBody>
          <a:bodyPr/>
          <a:lstStyle/>
          <a:p>
            <a:r>
              <a:rPr lang="en-US" smtClean="0"/>
              <a:t>V.Tioukov, Predeal Oct-2013</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29" name="Group 28"/>
          <p:cNvGrpSpPr/>
          <p:nvPr/>
        </p:nvGrpSpPr>
        <p:grpSpPr>
          <a:xfrm>
            <a:off x="0" y="188639"/>
            <a:ext cx="9144000" cy="6617771"/>
            <a:chOff x="823752" y="9721305"/>
            <a:chExt cx="7577228" cy="7500141"/>
          </a:xfrm>
        </p:grpSpPr>
        <p:sp>
          <p:nvSpPr>
            <p:cNvPr id="4" name="AutoShape 1457"/>
            <p:cNvSpPr>
              <a:spLocks noChangeArrowheads="1"/>
            </p:cNvSpPr>
            <p:nvPr/>
          </p:nvSpPr>
          <p:spPr bwMode="auto">
            <a:xfrm>
              <a:off x="823752" y="9846421"/>
              <a:ext cx="7577228" cy="7219700"/>
            </a:xfrm>
            <a:prstGeom prst="roundRect">
              <a:avLst>
                <a:gd name="adj" fmla="val 16667"/>
              </a:avLst>
            </a:prstGeom>
            <a:solidFill>
              <a:srgbClr val="CCECFF"/>
            </a:solidFill>
            <a:ln w="88900">
              <a:solidFill>
                <a:srgbClr val="4D4D4D"/>
              </a:solidFill>
              <a:round/>
              <a:headEnd/>
              <a:tailEnd/>
            </a:ln>
            <a:effectLst>
              <a:outerShdw dist="107763" dir="2700000" algn="ctr" rotWithShape="0">
                <a:schemeClr val="bg2"/>
              </a:outerShdw>
            </a:effectLst>
          </p:spPr>
          <p:txBody>
            <a:bodyPr wrap="none" lIns="2007" tIns="1004" rIns="2007" bIns="1004"/>
            <a:lstStyle/>
            <a:p>
              <a:pPr algn="ctr"/>
              <a:endParaRPr lang="en-GB" sz="4500" dirty="0">
                <a:solidFill>
                  <a:schemeClr val="tx1"/>
                </a:solidFill>
              </a:endParaRPr>
            </a:p>
          </p:txBody>
        </p:sp>
        <p:pic>
          <p:nvPicPr>
            <p:cNvPr id="5" name="Picture 4" descr="sng_path.png"/>
            <p:cNvPicPr>
              <a:picLocks noChangeAspect="1"/>
            </p:cNvPicPr>
            <p:nvPr/>
          </p:nvPicPr>
          <p:blipFill>
            <a:blip r:embed="rId2" cstate="print"/>
            <a:srcRect l="5500" t="6392" r="8413" b="4762"/>
            <a:stretch>
              <a:fillRect/>
            </a:stretch>
          </p:blipFill>
          <p:spPr>
            <a:xfrm>
              <a:off x="1796035" y="10422759"/>
              <a:ext cx="5908996" cy="3062182"/>
            </a:xfrm>
            <a:prstGeom prst="rect">
              <a:avLst/>
            </a:prstGeom>
          </p:spPr>
        </p:pic>
        <p:cxnSp>
          <p:nvCxnSpPr>
            <p:cNvPr id="6" name="Straight Arrow Connector 5"/>
            <p:cNvCxnSpPr/>
            <p:nvPr/>
          </p:nvCxnSpPr>
          <p:spPr>
            <a:xfrm>
              <a:off x="3572938" y="10851729"/>
              <a:ext cx="0" cy="2272297"/>
            </a:xfrm>
            <a:prstGeom prst="straightConnector1">
              <a:avLst/>
            </a:prstGeom>
            <a:ln w="66675" cmpd="sng">
              <a:gradFill>
                <a:gsLst>
                  <a:gs pos="0">
                    <a:srgbClr val="FFF200"/>
                  </a:gs>
                  <a:gs pos="45000">
                    <a:srgbClr val="FF7A00"/>
                  </a:gs>
                  <a:gs pos="70000">
                    <a:srgbClr val="FF0300"/>
                  </a:gs>
                  <a:gs pos="100000">
                    <a:srgbClr val="4D0808"/>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572938" y="10851729"/>
              <a:ext cx="2471684" cy="2272298"/>
            </a:xfrm>
            <a:prstGeom prst="straightConnector1">
              <a:avLst/>
            </a:prstGeom>
            <a:ln w="66675" cmpd="sng">
              <a:gradFill>
                <a:gsLst>
                  <a:gs pos="0">
                    <a:srgbClr val="FFF200"/>
                  </a:gs>
                  <a:gs pos="45000">
                    <a:srgbClr val="FF7A00"/>
                  </a:gs>
                  <a:gs pos="70000">
                    <a:srgbClr val="FF0300"/>
                  </a:gs>
                  <a:gs pos="100000">
                    <a:srgbClr val="4D0808"/>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044622" y="10851729"/>
              <a:ext cx="0" cy="2272297"/>
            </a:xfrm>
            <a:prstGeom prst="straightConnector1">
              <a:avLst/>
            </a:prstGeom>
            <a:ln w="66675" cmpd="sng">
              <a:gradFill>
                <a:gsLst>
                  <a:gs pos="0">
                    <a:srgbClr val="FFF200"/>
                  </a:gs>
                  <a:gs pos="45000">
                    <a:srgbClr val="FF7A00"/>
                  </a:gs>
                  <a:gs pos="70000">
                    <a:srgbClr val="FF0300"/>
                  </a:gs>
                  <a:gs pos="100000">
                    <a:srgbClr val="4D0808"/>
                  </a:gs>
                </a:gsLst>
                <a:lin ang="5400000" scaled="0"/>
              </a:gra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bwMode="auto">
            <a:xfrm>
              <a:off x="1660585" y="13638541"/>
              <a:ext cx="1839118" cy="590464"/>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solidFill>
                    <a:schemeClr val="tx1"/>
                  </a:solidFill>
                </a:rPr>
                <a:t>55 ms</a:t>
              </a:r>
            </a:p>
            <a:p>
              <a:pPr algn="ctr" fontAlgn="auto">
                <a:spcBef>
                  <a:spcPts val="0"/>
                </a:spcBef>
                <a:spcAft>
                  <a:spcPts val="0"/>
                </a:spcAft>
                <a:defRPr/>
              </a:pPr>
              <a:r>
                <a:rPr lang="en-US" sz="1800" dirty="0">
                  <a:solidFill>
                    <a:schemeClr val="tx1"/>
                  </a:solidFill>
                </a:rPr>
                <a:t>data acquisition</a:t>
              </a:r>
            </a:p>
          </p:txBody>
        </p:sp>
        <p:sp>
          <p:nvSpPr>
            <p:cNvPr id="10" name="Rounded Rectangle 9"/>
            <p:cNvSpPr/>
            <p:nvPr/>
          </p:nvSpPr>
          <p:spPr bwMode="auto">
            <a:xfrm>
              <a:off x="3933210" y="13638542"/>
              <a:ext cx="1790700" cy="590464"/>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smtClean="0">
                  <a:solidFill>
                    <a:schemeClr val="tx1"/>
                  </a:solidFill>
                </a:rPr>
                <a:t>95 ms</a:t>
              </a:r>
              <a:endParaRPr lang="en-US" sz="1800" dirty="0">
                <a:solidFill>
                  <a:schemeClr val="tx1"/>
                </a:solidFill>
              </a:endParaRPr>
            </a:p>
            <a:p>
              <a:pPr algn="ctr" fontAlgn="auto">
                <a:spcBef>
                  <a:spcPts val="0"/>
                </a:spcBef>
                <a:spcAft>
                  <a:spcPts val="0"/>
                </a:spcAft>
                <a:defRPr/>
              </a:pPr>
              <a:r>
                <a:rPr lang="en-US" sz="1800" dirty="0">
                  <a:solidFill>
                    <a:schemeClr val="tx1"/>
                  </a:solidFill>
                </a:rPr>
                <a:t>back motion</a:t>
              </a:r>
            </a:p>
          </p:txBody>
        </p:sp>
        <p:sp>
          <p:nvSpPr>
            <p:cNvPr id="11" name="Rounded Rectangle 10"/>
            <p:cNvSpPr/>
            <p:nvPr/>
          </p:nvSpPr>
          <p:spPr bwMode="auto">
            <a:xfrm>
              <a:off x="6170583" y="13638540"/>
              <a:ext cx="1610684" cy="590466"/>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smtClean="0">
                  <a:solidFill>
                    <a:schemeClr val="tx1"/>
                  </a:solidFill>
                </a:rPr>
                <a:t>150 </a:t>
              </a:r>
              <a:r>
                <a:rPr lang="en-US" sz="1800" dirty="0">
                  <a:solidFill>
                    <a:schemeClr val="tx1"/>
                  </a:solidFill>
                </a:rPr>
                <a:t>ms</a:t>
              </a:r>
            </a:p>
            <a:p>
              <a:pPr algn="ctr" fontAlgn="auto">
                <a:spcBef>
                  <a:spcPts val="0"/>
                </a:spcBef>
                <a:spcAft>
                  <a:spcPts val="0"/>
                </a:spcAft>
                <a:defRPr/>
              </a:pPr>
              <a:r>
                <a:rPr lang="en-US" sz="1800" dirty="0">
                  <a:solidFill>
                    <a:schemeClr val="tx1"/>
                  </a:solidFill>
                </a:rPr>
                <a:t>duty cycle</a:t>
              </a:r>
            </a:p>
          </p:txBody>
        </p:sp>
        <p:sp>
          <p:nvSpPr>
            <p:cNvPr id="12" name="TextBox 11"/>
            <p:cNvSpPr txBox="1">
              <a:spLocks noChangeArrowheads="1"/>
            </p:cNvSpPr>
            <p:nvPr/>
          </p:nvSpPr>
          <p:spPr bwMode="auto">
            <a:xfrm>
              <a:off x="3572938" y="13720149"/>
              <a:ext cx="310936" cy="360915"/>
            </a:xfrm>
            <a:prstGeom prst="rect">
              <a:avLst/>
            </a:prstGeom>
            <a:noFill/>
            <a:ln w="9525">
              <a:noFill/>
              <a:miter lim="800000"/>
              <a:headEnd/>
              <a:tailEnd/>
            </a:ln>
          </p:spPr>
          <p:txBody>
            <a:bodyPr wrap="none">
              <a:spAutoFit/>
            </a:bodyPr>
            <a:lstStyle/>
            <a:p>
              <a:r>
                <a:rPr lang="en-US" dirty="0">
                  <a:solidFill>
                    <a:schemeClr val="tx2"/>
                  </a:solidFill>
                  <a:latin typeface="Calibri" pitchFamily="34" charset="0"/>
                </a:rPr>
                <a:t>+</a:t>
              </a:r>
            </a:p>
          </p:txBody>
        </p:sp>
        <p:sp>
          <p:nvSpPr>
            <p:cNvPr id="13" name="TextBox 12"/>
            <p:cNvSpPr txBox="1">
              <a:spLocks noChangeArrowheads="1"/>
            </p:cNvSpPr>
            <p:nvPr/>
          </p:nvSpPr>
          <p:spPr bwMode="auto">
            <a:xfrm>
              <a:off x="5793176" y="13767280"/>
              <a:ext cx="310936" cy="360915"/>
            </a:xfrm>
            <a:prstGeom prst="rect">
              <a:avLst/>
            </a:prstGeom>
            <a:noFill/>
            <a:ln w="9525">
              <a:noFill/>
              <a:miter lim="800000"/>
              <a:headEnd/>
              <a:tailEnd/>
            </a:ln>
          </p:spPr>
          <p:txBody>
            <a:bodyPr wrap="none">
              <a:spAutoFit/>
            </a:bodyPr>
            <a:lstStyle/>
            <a:p>
              <a:r>
                <a:rPr lang="en-US" dirty="0">
                  <a:solidFill>
                    <a:schemeClr val="tx2"/>
                  </a:solidFill>
                  <a:latin typeface="Calibri" pitchFamily="34" charset="0"/>
                </a:rPr>
                <a:t>=</a:t>
              </a:r>
            </a:p>
          </p:txBody>
        </p:sp>
        <p:sp>
          <p:nvSpPr>
            <p:cNvPr id="14" name="Rounded Rectangle 13"/>
            <p:cNvSpPr/>
            <p:nvPr/>
          </p:nvSpPr>
          <p:spPr>
            <a:xfrm>
              <a:off x="2324491" y="9721305"/>
              <a:ext cx="4581183" cy="439677"/>
            </a:xfrm>
            <a:prstGeom prst="roundRect">
              <a:avLst/>
            </a:prstGeom>
            <a:solidFill>
              <a:schemeClr val="bg2"/>
            </a:solidFill>
            <a:ln w="88900">
              <a:solidFill>
                <a:schemeClr val="tx1">
                  <a:lumMod val="65000"/>
                  <a:lumOff val="3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Standard ‘</a:t>
              </a:r>
              <a:r>
                <a:rPr lang="en-US" dirty="0" err="1" smtClean="0"/>
                <a:t>Stop&amp;Go</a:t>
              </a:r>
              <a:r>
                <a:rPr lang="en-US" dirty="0" smtClean="0"/>
                <a:t>’ Motion</a:t>
              </a:r>
              <a:endParaRPr lang="en-US" dirty="0"/>
            </a:p>
          </p:txBody>
        </p:sp>
        <p:sp>
          <p:nvSpPr>
            <p:cNvPr id="15" name="TextBox 14"/>
            <p:cNvSpPr txBox="1"/>
            <p:nvPr/>
          </p:nvSpPr>
          <p:spPr>
            <a:xfrm>
              <a:off x="1014115" y="14291413"/>
              <a:ext cx="7266980" cy="2930033"/>
            </a:xfrm>
            <a:prstGeom prst="rect">
              <a:avLst/>
            </a:prstGeom>
            <a:noFill/>
          </p:spPr>
          <p:txBody>
            <a:bodyPr wrap="square" rtlCol="0">
              <a:spAutoFit/>
            </a:bodyPr>
            <a:lstStyle/>
            <a:p>
              <a:pPr marL="361950" indent="-361950">
                <a:buFont typeface="Arial" pitchFamily="34" charset="0"/>
                <a:buChar char="•"/>
              </a:pPr>
              <a:r>
                <a:rPr lang="en-US" sz="2400" dirty="0" smtClean="0">
                  <a:solidFill>
                    <a:schemeClr val="tx1"/>
                  </a:solidFill>
                  <a:latin typeface="+mn-lt"/>
                </a:rPr>
                <a:t>Data acquisition is performed in movement  along Z axis while X and Y axes are in rest</a:t>
              </a:r>
            </a:p>
            <a:p>
              <a:pPr marL="361950" indent="-361950">
                <a:buFont typeface="Arial" pitchFamily="34" charset="0"/>
                <a:buChar char="•"/>
              </a:pPr>
              <a:r>
                <a:rPr lang="en-US" sz="2400" dirty="0" smtClean="0">
                  <a:solidFill>
                    <a:schemeClr val="tx1"/>
                  </a:solidFill>
                  <a:latin typeface="+mn-lt"/>
                </a:rPr>
                <a:t>For thin emulsions and large field of view movement to the next view can become a speed-limiting factor</a:t>
              </a:r>
            </a:p>
            <a:p>
              <a:pPr marL="361950" indent="-361950">
                <a:buFont typeface="Arial" pitchFamily="34" charset="0"/>
                <a:buChar char="•"/>
              </a:pPr>
              <a:r>
                <a:rPr lang="en-US" sz="2400" dirty="0" smtClean="0">
                  <a:solidFill>
                    <a:srgbClr val="FF0000"/>
                  </a:solidFill>
                  <a:latin typeface="+mn-lt"/>
                </a:rPr>
                <a:t>The ESS scanning speed is limited to 20-25 cm</a:t>
              </a:r>
              <a:r>
                <a:rPr lang="en-US" sz="2400" baseline="30000" dirty="0" smtClean="0">
                  <a:solidFill>
                    <a:srgbClr val="FF0000"/>
                  </a:solidFill>
                  <a:latin typeface="+mn-lt"/>
                </a:rPr>
                <a:t>2</a:t>
              </a:r>
              <a:r>
                <a:rPr lang="en-US" sz="2400" dirty="0" smtClean="0">
                  <a:solidFill>
                    <a:srgbClr val="FF0000"/>
                  </a:solidFill>
                  <a:latin typeface="+mn-lt"/>
                </a:rPr>
                <a:t>/h </a:t>
              </a:r>
              <a:br>
                <a:rPr lang="en-US" sz="2400" dirty="0" smtClean="0">
                  <a:solidFill>
                    <a:srgbClr val="FF0000"/>
                  </a:solidFill>
                  <a:latin typeface="+mn-lt"/>
                </a:rPr>
              </a:br>
              <a:r>
                <a:rPr lang="en-US" sz="2400" dirty="0" smtClean="0">
                  <a:solidFill>
                    <a:srgbClr val="FF0000"/>
                  </a:solidFill>
                  <a:latin typeface="+mn-lt"/>
                </a:rPr>
                <a:t>(with standard HW)</a:t>
              </a:r>
            </a:p>
            <a:p>
              <a:endParaRPr lang="en-US" dirty="0">
                <a:solidFill>
                  <a:schemeClr val="tx1"/>
                </a:solidFill>
              </a:endParaRPr>
            </a:p>
          </p:txBody>
        </p:sp>
      </p:grpSp>
      <p:sp>
        <p:nvSpPr>
          <p:cNvPr id="16" name="Footer Placeholder 15"/>
          <p:cNvSpPr>
            <a:spLocks noGrp="1"/>
          </p:cNvSpPr>
          <p:nvPr>
            <p:ph type="ftr" sz="quarter" idx="11"/>
          </p:nvPr>
        </p:nvSpPr>
        <p:spPr/>
        <p:txBody>
          <a:bodyPr/>
          <a:lstStyle/>
          <a:p>
            <a:r>
              <a:rPr lang="en-US" smtClean="0"/>
              <a:t>V.Tioukov, Predeal Oct-2013</a:t>
            </a:r>
            <a:endParaRPr lang="en-US"/>
          </a:p>
        </p:txBody>
      </p:sp>
      <p:sp>
        <p:nvSpPr>
          <p:cNvPr id="17" name="Slide Number Placeholder 16"/>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2087646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pSp>
        <p:nvGrpSpPr>
          <p:cNvPr id="37" name="Group 36"/>
          <p:cNvGrpSpPr/>
          <p:nvPr/>
        </p:nvGrpSpPr>
        <p:grpSpPr>
          <a:xfrm>
            <a:off x="0" y="144016"/>
            <a:ext cx="9144000" cy="6741368"/>
            <a:chOff x="1" y="0"/>
            <a:chExt cx="4788024" cy="7007706"/>
          </a:xfrm>
        </p:grpSpPr>
        <p:sp>
          <p:nvSpPr>
            <p:cNvPr id="4" name="AutoShape 1457"/>
            <p:cNvSpPr>
              <a:spLocks noChangeArrowheads="1"/>
            </p:cNvSpPr>
            <p:nvPr/>
          </p:nvSpPr>
          <p:spPr bwMode="auto">
            <a:xfrm>
              <a:off x="1" y="116823"/>
              <a:ext cx="4788024" cy="6741177"/>
            </a:xfrm>
            <a:prstGeom prst="roundRect">
              <a:avLst>
                <a:gd name="adj" fmla="val 16667"/>
              </a:avLst>
            </a:prstGeom>
            <a:solidFill>
              <a:srgbClr val="CCECFF"/>
            </a:solidFill>
            <a:ln w="88900">
              <a:solidFill>
                <a:srgbClr val="4D4D4D"/>
              </a:solidFill>
              <a:round/>
              <a:headEnd/>
              <a:tailEnd/>
            </a:ln>
            <a:effectLst>
              <a:outerShdw dist="107763" dir="2700000" algn="ctr" rotWithShape="0">
                <a:schemeClr val="bg2"/>
              </a:outerShdw>
            </a:effectLst>
          </p:spPr>
          <p:txBody>
            <a:bodyPr wrap="none" lIns="2007" tIns="1004" rIns="2007" bIns="1004"/>
            <a:lstStyle/>
            <a:p>
              <a:pPr algn="ctr"/>
              <a:endParaRPr lang="en-GB" sz="4500" dirty="0">
                <a:solidFill>
                  <a:schemeClr val="tx1"/>
                </a:solidFill>
              </a:endParaRPr>
            </a:p>
          </p:txBody>
        </p:sp>
        <p:grpSp>
          <p:nvGrpSpPr>
            <p:cNvPr id="5" name="Group 4"/>
            <p:cNvGrpSpPr/>
            <p:nvPr/>
          </p:nvGrpSpPr>
          <p:grpSpPr>
            <a:xfrm>
              <a:off x="354614" y="551238"/>
              <a:ext cx="4019006" cy="3610011"/>
              <a:chOff x="9289205" y="10311669"/>
              <a:chExt cx="6528776" cy="3866267"/>
            </a:xfrm>
          </p:grpSpPr>
          <p:sp>
            <p:nvSpPr>
              <p:cNvPr id="6" name="Rounded Rectangle 5"/>
              <p:cNvSpPr/>
              <p:nvPr/>
            </p:nvSpPr>
            <p:spPr bwMode="auto">
              <a:xfrm>
                <a:off x="9362440" y="13538798"/>
                <a:ext cx="1839118" cy="639138"/>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solidFill>
                      <a:schemeClr val="tx1"/>
                    </a:solidFill>
                  </a:rPr>
                  <a:t>55 ms</a:t>
                </a:r>
              </a:p>
              <a:p>
                <a:pPr algn="ctr" fontAlgn="auto">
                  <a:spcBef>
                    <a:spcPts val="0"/>
                  </a:spcBef>
                  <a:spcAft>
                    <a:spcPts val="0"/>
                  </a:spcAft>
                  <a:defRPr/>
                </a:pPr>
                <a:r>
                  <a:rPr lang="en-US" sz="1800" dirty="0">
                    <a:solidFill>
                      <a:schemeClr val="tx1"/>
                    </a:solidFill>
                  </a:rPr>
                  <a:t>data acquisition</a:t>
                </a:r>
              </a:p>
            </p:txBody>
          </p:sp>
          <p:sp>
            <p:nvSpPr>
              <p:cNvPr id="7" name="Rounded Rectangle 6"/>
              <p:cNvSpPr/>
              <p:nvPr/>
            </p:nvSpPr>
            <p:spPr bwMode="auto">
              <a:xfrm>
                <a:off x="11561830" y="13560632"/>
                <a:ext cx="1790700" cy="615024"/>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a:solidFill>
                      <a:schemeClr val="tx1"/>
                    </a:solidFill>
                  </a:rPr>
                  <a:t>25 ms</a:t>
                </a:r>
              </a:p>
              <a:p>
                <a:pPr algn="ctr" fontAlgn="auto">
                  <a:spcBef>
                    <a:spcPts val="0"/>
                  </a:spcBef>
                  <a:spcAft>
                    <a:spcPts val="0"/>
                  </a:spcAft>
                  <a:defRPr/>
                </a:pPr>
                <a:r>
                  <a:rPr lang="en-US" sz="1800" dirty="0">
                    <a:solidFill>
                      <a:schemeClr val="tx1"/>
                    </a:solidFill>
                  </a:rPr>
                  <a:t>back motion</a:t>
                </a:r>
              </a:p>
            </p:txBody>
          </p:sp>
          <p:sp>
            <p:nvSpPr>
              <p:cNvPr id="8" name="Rounded Rectangle 7"/>
              <p:cNvSpPr/>
              <p:nvPr/>
            </p:nvSpPr>
            <p:spPr bwMode="auto">
              <a:xfrm>
                <a:off x="13799203" y="13560635"/>
                <a:ext cx="1610684" cy="615023"/>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smtClean="0">
                    <a:solidFill>
                      <a:schemeClr val="tx1"/>
                    </a:solidFill>
                  </a:rPr>
                  <a:t>80 </a:t>
                </a:r>
                <a:r>
                  <a:rPr lang="en-US" sz="1800" dirty="0">
                    <a:solidFill>
                      <a:schemeClr val="tx1"/>
                    </a:solidFill>
                  </a:rPr>
                  <a:t>ms</a:t>
                </a:r>
              </a:p>
              <a:p>
                <a:pPr algn="ctr" fontAlgn="auto">
                  <a:spcBef>
                    <a:spcPts val="0"/>
                  </a:spcBef>
                  <a:spcAft>
                    <a:spcPts val="0"/>
                  </a:spcAft>
                  <a:defRPr/>
                </a:pPr>
                <a:r>
                  <a:rPr lang="en-US" sz="1800" dirty="0">
                    <a:solidFill>
                      <a:schemeClr val="tx1"/>
                    </a:solidFill>
                  </a:rPr>
                  <a:t>duty cycle</a:t>
                </a:r>
              </a:p>
            </p:txBody>
          </p:sp>
          <p:sp>
            <p:nvSpPr>
              <p:cNvPr id="9" name="TextBox 11"/>
              <p:cNvSpPr txBox="1">
                <a:spLocks noChangeArrowheads="1"/>
              </p:cNvSpPr>
              <p:nvPr/>
            </p:nvSpPr>
            <p:spPr bwMode="auto">
              <a:xfrm>
                <a:off x="11201558" y="13613421"/>
                <a:ext cx="310936" cy="360915"/>
              </a:xfrm>
              <a:prstGeom prst="rect">
                <a:avLst/>
              </a:prstGeom>
              <a:noFill/>
              <a:ln w="9525">
                <a:noFill/>
                <a:miter lim="800000"/>
                <a:headEnd/>
                <a:tailEnd/>
              </a:ln>
            </p:spPr>
            <p:txBody>
              <a:bodyPr wrap="none">
                <a:spAutoFit/>
              </a:bodyPr>
              <a:lstStyle/>
              <a:p>
                <a:r>
                  <a:rPr lang="en-US" dirty="0">
                    <a:solidFill>
                      <a:schemeClr val="tx2"/>
                    </a:solidFill>
                    <a:latin typeface="Calibri" pitchFamily="34" charset="0"/>
                  </a:rPr>
                  <a:t>+</a:t>
                </a:r>
              </a:p>
            </p:txBody>
          </p:sp>
          <p:sp>
            <p:nvSpPr>
              <p:cNvPr id="10" name="TextBox 12"/>
              <p:cNvSpPr txBox="1">
                <a:spLocks noChangeArrowheads="1"/>
              </p:cNvSpPr>
              <p:nvPr/>
            </p:nvSpPr>
            <p:spPr bwMode="auto">
              <a:xfrm>
                <a:off x="13456710" y="13613421"/>
                <a:ext cx="310936" cy="360915"/>
              </a:xfrm>
              <a:prstGeom prst="rect">
                <a:avLst/>
              </a:prstGeom>
              <a:noFill/>
              <a:ln w="9525">
                <a:noFill/>
                <a:miter lim="800000"/>
                <a:headEnd/>
                <a:tailEnd/>
              </a:ln>
            </p:spPr>
            <p:txBody>
              <a:bodyPr wrap="none">
                <a:spAutoFit/>
              </a:bodyPr>
              <a:lstStyle/>
              <a:p>
                <a:r>
                  <a:rPr lang="en-US" dirty="0">
                    <a:solidFill>
                      <a:schemeClr val="tx2"/>
                    </a:solidFill>
                    <a:latin typeface="Calibri" pitchFamily="34" charset="0"/>
                  </a:rPr>
                  <a:t>=</a:t>
                </a:r>
              </a:p>
            </p:txBody>
          </p:sp>
          <p:pic>
            <p:nvPicPr>
              <p:cNvPr id="11" name="Picture 10" descr="cont_path.png"/>
              <p:cNvPicPr>
                <a:picLocks noChangeAspect="1"/>
              </p:cNvPicPr>
              <p:nvPr/>
            </p:nvPicPr>
            <p:blipFill>
              <a:blip r:embed="rId2" cstate="print"/>
              <a:srcRect l="5815" t="7397" r="7845" b="5262"/>
              <a:stretch>
                <a:fillRect/>
              </a:stretch>
            </p:blipFill>
            <p:spPr>
              <a:xfrm>
                <a:off x="9289205" y="10422759"/>
                <a:ext cx="5985625" cy="3040348"/>
              </a:xfrm>
              <a:prstGeom prst="rect">
                <a:avLst/>
              </a:prstGeom>
            </p:spPr>
          </p:pic>
          <p:cxnSp>
            <p:nvCxnSpPr>
              <p:cNvPr id="12" name="Straight Arrow Connector 11"/>
              <p:cNvCxnSpPr/>
              <p:nvPr/>
            </p:nvCxnSpPr>
            <p:spPr>
              <a:xfrm>
                <a:off x="10801188" y="10851729"/>
                <a:ext cx="1215362" cy="2376264"/>
              </a:xfrm>
              <a:prstGeom prst="straightConnector1">
                <a:avLst/>
              </a:prstGeom>
              <a:ln w="66675" cmpd="sng">
                <a:gradFill>
                  <a:gsLst>
                    <a:gs pos="0">
                      <a:srgbClr val="FFF200"/>
                    </a:gs>
                    <a:gs pos="45000">
                      <a:srgbClr val="FF7A00"/>
                    </a:gs>
                    <a:gs pos="70000">
                      <a:srgbClr val="FF0300"/>
                    </a:gs>
                    <a:gs pos="100000">
                      <a:srgbClr val="4D0808"/>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2042408" y="10676629"/>
                <a:ext cx="703183" cy="2484275"/>
              </a:xfrm>
              <a:prstGeom prst="straightConnector1">
                <a:avLst/>
              </a:prstGeom>
              <a:ln w="66675" cmpd="sng">
                <a:gradFill>
                  <a:gsLst>
                    <a:gs pos="0">
                      <a:srgbClr val="FFF200"/>
                    </a:gs>
                    <a:gs pos="45000">
                      <a:srgbClr val="FF7A00"/>
                    </a:gs>
                    <a:gs pos="70000">
                      <a:srgbClr val="FF0300"/>
                    </a:gs>
                    <a:gs pos="100000">
                      <a:srgbClr val="4D0808"/>
                    </a:gs>
                  </a:gsLst>
                  <a:lin ang="5400000" scaled="0"/>
                </a:gra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2745591" y="10676629"/>
                <a:ext cx="1022055" cy="2484275"/>
              </a:xfrm>
              <a:prstGeom prst="straightConnector1">
                <a:avLst/>
              </a:prstGeom>
              <a:ln w="66675" cmpd="sng">
                <a:gradFill>
                  <a:gsLst>
                    <a:gs pos="0">
                      <a:srgbClr val="FFF200"/>
                    </a:gs>
                    <a:gs pos="45000">
                      <a:srgbClr val="FF7A00"/>
                    </a:gs>
                    <a:gs pos="70000">
                      <a:srgbClr val="FF0300"/>
                    </a:gs>
                    <a:gs pos="100000">
                      <a:srgbClr val="4D0808"/>
                    </a:gs>
                  </a:gsLst>
                  <a:lin ang="5400000" scaled="0"/>
                </a:gradFill>
                <a:tailEnd type="arrow"/>
              </a:ln>
            </p:spPr>
            <p:style>
              <a:lnRef idx="1">
                <a:schemeClr val="accent1"/>
              </a:lnRef>
              <a:fillRef idx="0">
                <a:schemeClr val="accent1"/>
              </a:fillRef>
              <a:effectRef idx="0">
                <a:schemeClr val="accent1"/>
              </a:effectRef>
              <a:fontRef idx="minor">
                <a:schemeClr val="tx1"/>
              </a:fontRef>
            </p:style>
          </p:cxnSp>
          <p:sp>
            <p:nvSpPr>
              <p:cNvPr id="15" name="Right Arrow 14"/>
              <p:cNvSpPr/>
              <p:nvPr/>
            </p:nvSpPr>
            <p:spPr>
              <a:xfrm>
                <a:off x="14473783" y="11486719"/>
                <a:ext cx="1344198" cy="540060"/>
              </a:xfrm>
              <a:prstGeom prst="rightArrow">
                <a:avLst/>
              </a:prstGeom>
              <a:solidFill>
                <a:schemeClr val="accent5">
                  <a:lumMod val="75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bwMode="auto">
              <a:xfrm>
                <a:off x="14181715" y="10311669"/>
                <a:ext cx="1636266" cy="1080120"/>
              </a:xfrm>
              <a:prstGeom prst="round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dirty="0" smtClean="0">
                    <a:solidFill>
                      <a:schemeClr val="tx1"/>
                    </a:solidFill>
                  </a:rPr>
                  <a:t>Constant-speed motion along Y-axis</a:t>
                </a:r>
                <a:endParaRPr lang="en-US" sz="1800" dirty="0">
                  <a:solidFill>
                    <a:schemeClr val="tx1"/>
                  </a:solidFill>
                </a:endParaRPr>
              </a:p>
            </p:txBody>
          </p:sp>
        </p:grpSp>
        <p:sp>
          <p:nvSpPr>
            <p:cNvPr id="17" name="Rounded Rectangle 16"/>
            <p:cNvSpPr/>
            <p:nvPr/>
          </p:nvSpPr>
          <p:spPr>
            <a:xfrm>
              <a:off x="874639" y="0"/>
              <a:ext cx="2820100" cy="410535"/>
            </a:xfrm>
            <a:prstGeom prst="roundRect">
              <a:avLst/>
            </a:prstGeom>
            <a:solidFill>
              <a:schemeClr val="bg2"/>
            </a:solidFill>
            <a:ln w="88900">
              <a:solidFill>
                <a:schemeClr val="tx1">
                  <a:lumMod val="65000"/>
                  <a:lumOff val="3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Continuous Motion</a:t>
              </a:r>
              <a:endParaRPr lang="en-US" dirty="0"/>
            </a:p>
          </p:txBody>
        </p:sp>
        <p:sp>
          <p:nvSpPr>
            <p:cNvPr id="18" name="Content Placeholder 2"/>
            <p:cNvSpPr txBox="1">
              <a:spLocks/>
            </p:cNvSpPr>
            <p:nvPr/>
          </p:nvSpPr>
          <p:spPr>
            <a:xfrm>
              <a:off x="177308" y="4183824"/>
              <a:ext cx="4417651" cy="2823882"/>
            </a:xfrm>
            <a:prstGeom prst="rect">
              <a:avLst/>
            </a:prstGeom>
          </p:spPr>
          <p:txBody>
            <a:bodyPr/>
            <a:lstStyle/>
            <a:p>
              <a:pPr marL="361950" marR="0" lvl="0" indent="-361950" defTabSz="914400" rtl="0" eaLnBrk="1" fontAlgn="auto" latinLnBrk="0" hangingPunct="1">
                <a:lnSpc>
                  <a:spcPct val="100000"/>
                </a:lnSpc>
                <a:spcBef>
                  <a:spcPct val="20000"/>
                </a:spcBef>
                <a:spcAft>
                  <a:spcPts val="0"/>
                </a:spcAft>
                <a:buClr>
                  <a:schemeClr val="tx2">
                    <a:lumMod val="50000"/>
                  </a:schemeClr>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Continuous  cyclic motion in Z (80-90 ms/view)</a:t>
              </a:r>
            </a:p>
            <a:p>
              <a:pPr marL="361950" marR="0" lvl="0" indent="-361950" defTabSz="914400" rtl="0" eaLnBrk="1" fontAlgn="auto" latinLnBrk="0" hangingPunct="1">
                <a:lnSpc>
                  <a:spcPct val="100000"/>
                </a:lnSpc>
                <a:spcBef>
                  <a:spcPct val="20000"/>
                </a:spcBef>
                <a:spcAft>
                  <a:spcPts val="0"/>
                </a:spcAft>
                <a:buClr>
                  <a:schemeClr val="tx2">
                    <a:lumMod val="50000"/>
                  </a:schemeClr>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Continuous  constant speed  motion in Y (speed = 280</a:t>
              </a:r>
              <a:r>
                <a:rPr kumimoji="0" lang="en-US" sz="2000" b="0" i="0" u="none" strike="noStrike" kern="1200" cap="none" spc="0" normalizeH="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microns/80 ms = 3500 micron/s)</a:t>
              </a:r>
            </a:p>
            <a:p>
              <a:pPr marL="361950" marR="0" lvl="0" indent="-361950" defTabSz="914400" rtl="0" eaLnBrk="1" fontAlgn="auto" latinLnBrk="0" hangingPunct="1">
                <a:lnSpc>
                  <a:spcPct val="100000"/>
                </a:lnSpc>
                <a:spcBef>
                  <a:spcPct val="20000"/>
                </a:spcBef>
                <a:spcAft>
                  <a:spcPts val="0"/>
                </a:spcAft>
                <a:buClr>
                  <a:schemeClr val="tx2">
                    <a:lumMod val="50000"/>
                  </a:schemeClr>
                </a:buClr>
                <a:buSzPct val="95000"/>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Serpentine-like path in a horizontal plane</a:t>
              </a:r>
            </a:p>
            <a:p>
              <a:pPr marL="361950" marR="0" lvl="0" indent="-361950" defTabSz="914400" rtl="0" eaLnBrk="1" fontAlgn="auto" latinLnBrk="0" hangingPunct="1">
                <a:lnSpc>
                  <a:spcPct val="100000"/>
                </a:lnSpc>
                <a:spcBef>
                  <a:spcPct val="20000"/>
                </a:spcBef>
                <a:spcAft>
                  <a:spcPts val="0"/>
                </a:spcAft>
                <a:buClr>
                  <a:schemeClr val="tx2">
                    <a:lumMod val="50000"/>
                  </a:schemeClr>
                </a:buClr>
                <a:buSzPct val="95000"/>
                <a:buFont typeface="Arial" pitchFamily="34" charset="0"/>
                <a:buChar char="•"/>
                <a:tabLst/>
                <a:defRPr/>
              </a:pPr>
              <a:r>
                <a:rPr lang="en-US" sz="2000" dirty="0" err="1" smtClean="0"/>
                <a:t>horisontal</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shift of consecutive frames is of 9 µm</a:t>
              </a:r>
            </a:p>
            <a:p>
              <a:pPr marL="361950" marR="0" lvl="0" indent="-361950" defTabSz="914400" rtl="0" eaLnBrk="1" fontAlgn="auto" latinLnBrk="0" hangingPunct="1">
                <a:lnSpc>
                  <a:spcPct val="100000"/>
                </a:lnSpc>
                <a:spcBef>
                  <a:spcPct val="20000"/>
                </a:spcBef>
                <a:spcAft>
                  <a:spcPts val="0"/>
                </a:spcAft>
                <a:buClr>
                  <a:schemeClr val="tx2">
                    <a:lumMod val="50000"/>
                  </a:schemeClr>
                </a:buClr>
                <a:buSzPct val="95000"/>
                <a:buFont typeface="Arial" pitchFamily="34" charset="0"/>
                <a:buChar char="•"/>
                <a:tabLst/>
                <a:defRPr/>
              </a:pPr>
              <a:r>
                <a:rPr lang="en-US" sz="2000" dirty="0" smtClean="0">
                  <a:solidFill>
                    <a:srgbClr val="FF0000"/>
                  </a:solidFill>
                  <a:latin typeface="+mn-lt"/>
                </a:rPr>
                <a:t>The ESS scanning speed increases to 40-45 cm</a:t>
              </a:r>
              <a:r>
                <a:rPr lang="en-US" sz="2000" baseline="30000" dirty="0" smtClean="0">
                  <a:solidFill>
                    <a:srgbClr val="FF0000"/>
                  </a:solidFill>
                  <a:latin typeface="+mn-lt"/>
                </a:rPr>
                <a:t>2</a:t>
              </a:r>
              <a:r>
                <a:rPr lang="en-US" sz="2000" dirty="0" smtClean="0">
                  <a:solidFill>
                    <a:srgbClr val="FF0000"/>
                  </a:solidFill>
                  <a:latin typeface="+mn-lt"/>
                </a:rPr>
                <a:t>/h</a:t>
              </a:r>
              <a:r>
                <a:rPr lang="en-US" sz="2000" dirty="0">
                  <a:solidFill>
                    <a:srgbClr val="FF0000"/>
                  </a:solidFill>
                  <a:latin typeface="+mn-lt"/>
                </a:rPr>
                <a:t> </a:t>
              </a:r>
              <a:r>
                <a:rPr lang="en-US" sz="2000" dirty="0" smtClean="0">
                  <a:solidFill>
                    <a:srgbClr val="FF0000"/>
                  </a:solidFill>
                  <a:latin typeface="+mn-lt"/>
                </a:rPr>
                <a:t>without any hardware modification</a:t>
              </a:r>
            </a:p>
          </p:txBody>
        </p:sp>
      </p:grpSp>
      <p:sp>
        <p:nvSpPr>
          <p:cNvPr id="19" name="Footer Placeholder 18"/>
          <p:cNvSpPr>
            <a:spLocks noGrp="1"/>
          </p:cNvSpPr>
          <p:nvPr>
            <p:ph type="ftr" sz="quarter" idx="11"/>
          </p:nvPr>
        </p:nvSpPr>
        <p:spPr/>
        <p:txBody>
          <a:bodyPr/>
          <a:lstStyle/>
          <a:p>
            <a:r>
              <a:rPr lang="en-US" smtClean="0"/>
              <a:t>V.Tioukov, Predeal Oct-2013</a:t>
            </a:r>
            <a:endParaRPr lang="en-US"/>
          </a:p>
        </p:txBody>
      </p:sp>
      <p:sp>
        <p:nvSpPr>
          <p:cNvPr id="20" name="Slide Number Placeholder 19"/>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8196730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642938" y="285750"/>
            <a:ext cx="7772400" cy="1023938"/>
          </a:xfrm>
        </p:spPr>
        <p:txBody>
          <a:bodyPr>
            <a:normAutofit fontScale="90000"/>
          </a:bodyPr>
          <a:lstStyle/>
          <a:p>
            <a:r>
              <a:rPr lang="en-US" dirty="0" smtClean="0"/>
              <a:t>Importance of the view deformation corrections in case of CM</a:t>
            </a:r>
            <a:endParaRPr lang="it-IT" dirty="0" smtClean="0"/>
          </a:p>
        </p:txBody>
      </p:sp>
      <p:sp>
        <p:nvSpPr>
          <p:cNvPr id="3075" name="Content Placeholder 2"/>
          <p:cNvSpPr>
            <a:spLocks noGrp="1"/>
          </p:cNvSpPr>
          <p:nvPr>
            <p:ph idx="1"/>
          </p:nvPr>
        </p:nvSpPr>
        <p:spPr>
          <a:xfrm>
            <a:off x="611188" y="1500188"/>
            <a:ext cx="7772400" cy="4595812"/>
          </a:xfrm>
        </p:spPr>
        <p:txBody>
          <a:bodyPr/>
          <a:lstStyle/>
          <a:p>
            <a:r>
              <a:rPr lang="en-US" sz="2000" smtClean="0"/>
              <a:t>There are many effects (summary is on the next slide) leading to the image deformations so that the accuracy of our knowledge of the real grain position depends on it’s location inside the microscope view. The overall effect is normally is </a:t>
            </a:r>
            <a:r>
              <a:rPr lang="en-US" sz="2000" b="1" smtClean="0"/>
              <a:t>of the order of one micron</a:t>
            </a:r>
            <a:r>
              <a:rPr lang="en-US" sz="2000" smtClean="0"/>
              <a:t>.</a:t>
            </a:r>
          </a:p>
          <a:p>
            <a:r>
              <a:rPr lang="en-US" sz="2000" smtClean="0"/>
              <a:t>Usually we neglect this effects because in the standard scan the images pile  in the View is vertical (no XY movement while data taking) and in practice all these effects leads mainly just to the microtracks angle deviation depending on it’s position inside the view. These deviations are usually inside the accepted measurement errors.</a:t>
            </a:r>
          </a:p>
          <a:p>
            <a:r>
              <a:rPr lang="en-US" sz="2000" smtClean="0"/>
              <a:t>But them can not be ignored in case of the continuous motion:</a:t>
            </a:r>
          </a:p>
        </p:txBody>
      </p:sp>
      <p:sp>
        <p:nvSpPr>
          <p:cNvPr id="3076" name="Footer Placeholder 3"/>
          <p:cNvSpPr>
            <a:spLocks noGrp="1"/>
          </p:cNvSpPr>
          <p:nvPr>
            <p:ph type="ftr" sz="quarter" idx="11"/>
          </p:nvPr>
        </p:nvSpPr>
        <p:spPr>
          <a:noFill/>
        </p:spPr>
        <p:txBody>
          <a:bodyPr/>
          <a:lstStyle/>
          <a:p>
            <a:r>
              <a:rPr lang="en-US" smtClean="0"/>
              <a:t>V.Tioukov, Predeal Oct-2013</a:t>
            </a:r>
            <a:endParaRPr lang="it-IT"/>
          </a:p>
        </p:txBody>
      </p:sp>
      <p:sp>
        <p:nvSpPr>
          <p:cNvPr id="3077" name="Slide Number Placeholder 4"/>
          <p:cNvSpPr>
            <a:spLocks noGrp="1"/>
          </p:cNvSpPr>
          <p:nvPr>
            <p:ph type="sldNum" sz="quarter" idx="12"/>
          </p:nvPr>
        </p:nvSpPr>
        <p:spPr>
          <a:noFill/>
        </p:spPr>
        <p:txBody>
          <a:bodyPr/>
          <a:lstStyle/>
          <a:p>
            <a:fld id="{0BC44DAC-1E03-4C0B-9483-D43731AB607E}" type="slidenum">
              <a:rPr lang="it-IT"/>
              <a:pPr/>
              <a:t>15</a:t>
            </a:fld>
            <a:endParaRPr lang="it-IT"/>
          </a:p>
        </p:txBody>
      </p:sp>
      <p:sp>
        <p:nvSpPr>
          <p:cNvPr id="3078" name="Parallelogram 6"/>
          <p:cNvSpPr>
            <a:spLocks noChangeArrowheads="1"/>
          </p:cNvSpPr>
          <p:nvPr/>
        </p:nvSpPr>
        <p:spPr bwMode="auto">
          <a:xfrm>
            <a:off x="742950" y="5229225"/>
            <a:ext cx="3671888" cy="482600"/>
          </a:xfrm>
          <a:prstGeom prst="parallelogram">
            <a:avLst>
              <a:gd name="adj" fmla="val 313853"/>
            </a:avLst>
          </a:prstGeom>
          <a:gradFill rotWithShape="0">
            <a:gsLst>
              <a:gs pos="0">
                <a:srgbClr val="FFFFFF"/>
              </a:gs>
              <a:gs pos="7001">
                <a:srgbClr val="E6E6E6"/>
              </a:gs>
              <a:gs pos="32001">
                <a:srgbClr val="7D8496"/>
              </a:gs>
              <a:gs pos="47000">
                <a:srgbClr val="E6E6E6"/>
              </a:gs>
              <a:gs pos="85001">
                <a:srgbClr val="7D8496"/>
              </a:gs>
              <a:gs pos="100000">
                <a:srgbClr val="E6E6E6"/>
              </a:gs>
            </a:gsLst>
            <a:lin ang="5400000"/>
          </a:gradFill>
          <a:ln w="9525" algn="ctr">
            <a:solidFill>
              <a:schemeClr val="tx1"/>
            </a:solidFill>
            <a:round/>
            <a:headEnd/>
            <a:tailEnd/>
          </a:ln>
        </p:spPr>
        <p:txBody>
          <a:bodyPr wrap="none" anchor="ctr"/>
          <a:lstStyle/>
          <a:p>
            <a:endParaRPr lang="it-IT"/>
          </a:p>
        </p:txBody>
      </p:sp>
      <p:sp>
        <p:nvSpPr>
          <p:cNvPr id="3079" name="TextBox 7"/>
          <p:cNvSpPr txBox="1">
            <a:spLocks noChangeArrowheads="1"/>
          </p:cNvSpPr>
          <p:nvPr/>
        </p:nvSpPr>
        <p:spPr bwMode="auto">
          <a:xfrm>
            <a:off x="468313" y="5084763"/>
            <a:ext cx="850900" cy="400050"/>
          </a:xfrm>
          <a:prstGeom prst="rect">
            <a:avLst/>
          </a:prstGeom>
          <a:noFill/>
          <a:ln w="9525">
            <a:noFill/>
            <a:miter lim="800000"/>
            <a:headEnd/>
            <a:tailEnd/>
          </a:ln>
        </p:spPr>
        <p:txBody>
          <a:bodyPr wrap="none">
            <a:spAutoFit/>
          </a:bodyPr>
          <a:lstStyle/>
          <a:p>
            <a:r>
              <a:rPr lang="en-US" sz="2000"/>
              <a:t>45 µm</a:t>
            </a:r>
            <a:endParaRPr lang="it-IT" sz="2000"/>
          </a:p>
        </p:txBody>
      </p:sp>
      <p:sp>
        <p:nvSpPr>
          <p:cNvPr id="3080" name="TextBox 8"/>
          <p:cNvSpPr txBox="1">
            <a:spLocks noChangeArrowheads="1"/>
          </p:cNvSpPr>
          <p:nvPr/>
        </p:nvSpPr>
        <p:spPr bwMode="auto">
          <a:xfrm>
            <a:off x="1476375" y="5732463"/>
            <a:ext cx="979488" cy="401637"/>
          </a:xfrm>
          <a:prstGeom prst="rect">
            <a:avLst/>
          </a:prstGeom>
          <a:noFill/>
          <a:ln w="9525">
            <a:noFill/>
            <a:miter lim="800000"/>
            <a:headEnd/>
            <a:tailEnd/>
          </a:ln>
        </p:spPr>
        <p:txBody>
          <a:bodyPr wrap="none">
            <a:spAutoFit/>
          </a:bodyPr>
          <a:lstStyle/>
          <a:p>
            <a:r>
              <a:rPr lang="en-US" sz="2000"/>
              <a:t>300 µm</a:t>
            </a:r>
            <a:endParaRPr lang="it-IT" sz="2000"/>
          </a:p>
        </p:txBody>
      </p:sp>
      <p:sp>
        <p:nvSpPr>
          <p:cNvPr id="3081" name="Freeform 10"/>
          <p:cNvSpPr>
            <a:spLocks/>
          </p:cNvSpPr>
          <p:nvPr/>
        </p:nvSpPr>
        <p:spPr bwMode="auto">
          <a:xfrm>
            <a:off x="2165350" y="5245100"/>
            <a:ext cx="90488" cy="469900"/>
          </a:xfrm>
          <a:custGeom>
            <a:avLst/>
            <a:gdLst>
              <a:gd name="T0" fmla="*/ 16264 w 101600"/>
              <a:gd name="T1" fmla="*/ 469900 h 469900"/>
              <a:gd name="T2" fmla="*/ 1251 w 101600"/>
              <a:gd name="T3" fmla="*/ 307975 h 469900"/>
              <a:gd name="T4" fmla="*/ 8758 w 101600"/>
              <a:gd name="T5" fmla="*/ 203200 h 469900"/>
              <a:gd name="T6" fmla="*/ 23771 w 101600"/>
              <a:gd name="T7" fmla="*/ 50800 h 469900"/>
              <a:gd name="T8" fmla="*/ 38783 w 101600"/>
              <a:gd name="T9" fmla="*/ 3175 h 469900"/>
              <a:gd name="T10" fmla="*/ 31277 w 101600"/>
              <a:gd name="T11" fmla="*/ 31750 h 469900"/>
              <a:gd name="T12" fmla="*/ 27524 w 101600"/>
              <a:gd name="T13" fmla="*/ 31750 h 469900"/>
              <a:gd name="T14" fmla="*/ 0 60000 65536"/>
              <a:gd name="T15" fmla="*/ 0 60000 65536"/>
              <a:gd name="T16" fmla="*/ 0 60000 65536"/>
              <a:gd name="T17" fmla="*/ 0 60000 65536"/>
              <a:gd name="T18" fmla="*/ 0 60000 65536"/>
              <a:gd name="T19" fmla="*/ 0 60000 65536"/>
              <a:gd name="T20" fmla="*/ 0 60000 65536"/>
              <a:gd name="T21" fmla="*/ 0 w 101600"/>
              <a:gd name="T22" fmla="*/ 0 h 469900"/>
              <a:gd name="T23" fmla="*/ 101600 w 101600"/>
              <a:gd name="T24" fmla="*/ 469900 h 4699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1600" h="469900">
                <a:moveTo>
                  <a:pt x="41275" y="469900"/>
                </a:moveTo>
                <a:cubicBezTo>
                  <a:pt x="23812" y="411162"/>
                  <a:pt x="6350" y="352425"/>
                  <a:pt x="3175" y="307975"/>
                </a:cubicBezTo>
                <a:cubicBezTo>
                  <a:pt x="0" y="263525"/>
                  <a:pt x="12700" y="246062"/>
                  <a:pt x="22225" y="203200"/>
                </a:cubicBezTo>
                <a:cubicBezTo>
                  <a:pt x="31750" y="160338"/>
                  <a:pt x="47625" y="84138"/>
                  <a:pt x="60325" y="50800"/>
                </a:cubicBezTo>
                <a:cubicBezTo>
                  <a:pt x="73025" y="17463"/>
                  <a:pt x="95250" y="6350"/>
                  <a:pt x="98425" y="3175"/>
                </a:cubicBezTo>
                <a:cubicBezTo>
                  <a:pt x="101600" y="0"/>
                  <a:pt x="84137" y="26988"/>
                  <a:pt x="79375" y="31750"/>
                </a:cubicBezTo>
                <a:cubicBezTo>
                  <a:pt x="74613" y="36512"/>
                  <a:pt x="72231" y="34131"/>
                  <a:pt x="69850" y="31750"/>
                </a:cubicBezTo>
              </a:path>
            </a:pathLst>
          </a:custGeom>
          <a:noFill/>
          <a:ln w="34925" cap="flat" cmpd="sng" algn="ctr">
            <a:solidFill>
              <a:schemeClr val="tx1"/>
            </a:solidFill>
            <a:prstDash val="sysDot"/>
            <a:round/>
            <a:headEnd type="none" w="med" len="med"/>
            <a:tailEnd type="none" w="med" len="med"/>
          </a:ln>
        </p:spPr>
        <p:txBody>
          <a:bodyPr wrap="none" anchor="ctr"/>
          <a:lstStyle/>
          <a:p>
            <a:endParaRPr lang="it-IT"/>
          </a:p>
        </p:txBody>
      </p:sp>
      <p:sp>
        <p:nvSpPr>
          <p:cNvPr id="3082" name="Parallelogram 12"/>
          <p:cNvSpPr>
            <a:spLocks noChangeArrowheads="1"/>
          </p:cNvSpPr>
          <p:nvPr/>
        </p:nvSpPr>
        <p:spPr bwMode="auto">
          <a:xfrm>
            <a:off x="2974975" y="5229225"/>
            <a:ext cx="3671888" cy="482600"/>
          </a:xfrm>
          <a:prstGeom prst="parallelogram">
            <a:avLst>
              <a:gd name="adj" fmla="val 313853"/>
            </a:avLst>
          </a:prstGeom>
          <a:gradFill rotWithShape="0">
            <a:gsLst>
              <a:gs pos="0">
                <a:srgbClr val="FFFFFF"/>
              </a:gs>
              <a:gs pos="7001">
                <a:srgbClr val="E6E6E6"/>
              </a:gs>
              <a:gs pos="32001">
                <a:srgbClr val="7D8496"/>
              </a:gs>
              <a:gs pos="47000">
                <a:srgbClr val="E6E6E6"/>
              </a:gs>
              <a:gs pos="85001">
                <a:srgbClr val="7D8496"/>
              </a:gs>
              <a:gs pos="100000">
                <a:srgbClr val="E6E6E6"/>
              </a:gs>
            </a:gsLst>
            <a:lin ang="5400000"/>
          </a:gradFill>
          <a:ln w="9525" algn="ctr">
            <a:solidFill>
              <a:schemeClr val="tx1"/>
            </a:solidFill>
            <a:round/>
            <a:headEnd/>
            <a:tailEnd/>
          </a:ln>
        </p:spPr>
        <p:txBody>
          <a:bodyPr wrap="none" anchor="ctr"/>
          <a:lstStyle/>
          <a:p>
            <a:endParaRPr lang="it-IT"/>
          </a:p>
        </p:txBody>
      </p:sp>
      <p:sp>
        <p:nvSpPr>
          <p:cNvPr id="3083" name="Freeform 16"/>
          <p:cNvSpPr>
            <a:spLocks/>
          </p:cNvSpPr>
          <p:nvPr/>
        </p:nvSpPr>
        <p:spPr bwMode="auto">
          <a:xfrm>
            <a:off x="3575050" y="5229225"/>
            <a:ext cx="130175" cy="525463"/>
          </a:xfrm>
          <a:custGeom>
            <a:avLst/>
            <a:gdLst>
              <a:gd name="T0" fmla="*/ 50800 w 130175"/>
              <a:gd name="T1" fmla="*/ 0 h 525462"/>
              <a:gd name="T2" fmla="*/ 127000 w 130175"/>
              <a:gd name="T3" fmla="*/ 133350 h 525462"/>
              <a:gd name="T4" fmla="*/ 69850 w 130175"/>
              <a:gd name="T5" fmla="*/ 257175 h 525462"/>
              <a:gd name="T6" fmla="*/ 3175 w 130175"/>
              <a:gd name="T7" fmla="*/ 381007 h 525462"/>
              <a:gd name="T8" fmla="*/ 88900 w 130175"/>
              <a:gd name="T9" fmla="*/ 504832 h 525462"/>
              <a:gd name="T10" fmla="*/ 79375 w 130175"/>
              <a:gd name="T11" fmla="*/ 504832 h 525462"/>
              <a:gd name="T12" fmla="*/ 0 60000 65536"/>
              <a:gd name="T13" fmla="*/ 0 60000 65536"/>
              <a:gd name="T14" fmla="*/ 0 60000 65536"/>
              <a:gd name="T15" fmla="*/ 0 60000 65536"/>
              <a:gd name="T16" fmla="*/ 0 60000 65536"/>
              <a:gd name="T17" fmla="*/ 0 60000 65536"/>
              <a:gd name="T18" fmla="*/ 0 w 130175"/>
              <a:gd name="T19" fmla="*/ 0 h 525462"/>
              <a:gd name="T20" fmla="*/ 130175 w 130175"/>
              <a:gd name="T21" fmla="*/ 525462 h 525462"/>
            </a:gdLst>
            <a:ahLst/>
            <a:cxnLst>
              <a:cxn ang="T12">
                <a:pos x="T0" y="T1"/>
              </a:cxn>
              <a:cxn ang="T13">
                <a:pos x="T2" y="T3"/>
              </a:cxn>
              <a:cxn ang="T14">
                <a:pos x="T4" y="T5"/>
              </a:cxn>
              <a:cxn ang="T15">
                <a:pos x="T6" y="T7"/>
              </a:cxn>
              <a:cxn ang="T16">
                <a:pos x="T8" y="T9"/>
              </a:cxn>
              <a:cxn ang="T17">
                <a:pos x="T10" y="T11"/>
              </a:cxn>
            </a:cxnLst>
            <a:rect l="T18" t="T19" r="T20" b="T21"/>
            <a:pathLst>
              <a:path w="130175" h="525462">
                <a:moveTo>
                  <a:pt x="50800" y="0"/>
                </a:moveTo>
                <a:cubicBezTo>
                  <a:pt x="87312" y="45244"/>
                  <a:pt x="123825" y="90488"/>
                  <a:pt x="127000" y="133350"/>
                </a:cubicBezTo>
                <a:cubicBezTo>
                  <a:pt x="130175" y="176212"/>
                  <a:pt x="90488" y="215900"/>
                  <a:pt x="69850" y="257175"/>
                </a:cubicBezTo>
                <a:cubicBezTo>
                  <a:pt x="49213" y="298450"/>
                  <a:pt x="0" y="339725"/>
                  <a:pt x="3175" y="381000"/>
                </a:cubicBezTo>
                <a:cubicBezTo>
                  <a:pt x="6350" y="422275"/>
                  <a:pt x="76200" y="484188"/>
                  <a:pt x="88900" y="504825"/>
                </a:cubicBezTo>
                <a:cubicBezTo>
                  <a:pt x="101600" y="525462"/>
                  <a:pt x="90487" y="515143"/>
                  <a:pt x="79375" y="504825"/>
                </a:cubicBezTo>
              </a:path>
            </a:pathLst>
          </a:custGeom>
          <a:noFill/>
          <a:ln w="28575" cap="flat" cmpd="sng" algn="ctr">
            <a:solidFill>
              <a:schemeClr val="tx1"/>
            </a:solidFill>
            <a:prstDash val="sysDot"/>
            <a:round/>
            <a:headEnd type="none" w="med" len="med"/>
            <a:tailEnd type="none" w="med" len="med"/>
          </a:ln>
        </p:spPr>
        <p:txBody>
          <a:bodyPr wrap="none" anchor="ctr"/>
          <a:lstStyle/>
          <a:p>
            <a:endParaRPr lang="it-IT"/>
          </a:p>
        </p:txBody>
      </p:sp>
      <p:sp>
        <p:nvSpPr>
          <p:cNvPr id="3084" name="TextBox 11"/>
          <p:cNvSpPr txBox="1">
            <a:spLocks noChangeArrowheads="1"/>
          </p:cNvSpPr>
          <p:nvPr/>
        </p:nvSpPr>
        <p:spPr bwMode="auto">
          <a:xfrm>
            <a:off x="5902325" y="4941888"/>
            <a:ext cx="2836863" cy="1016000"/>
          </a:xfrm>
          <a:prstGeom prst="rect">
            <a:avLst/>
          </a:prstGeom>
          <a:noFill/>
          <a:ln w="9525">
            <a:noFill/>
            <a:miter lim="800000"/>
            <a:headEnd/>
            <a:tailEnd/>
          </a:ln>
        </p:spPr>
        <p:txBody>
          <a:bodyPr wrap="none">
            <a:spAutoFit/>
          </a:bodyPr>
          <a:lstStyle/>
          <a:p>
            <a:r>
              <a:rPr lang="en-US" sz="2000"/>
              <a:t>The straight tracks leave</a:t>
            </a:r>
          </a:p>
          <a:p>
            <a:r>
              <a:rPr lang="en-US" sz="2000"/>
              <a:t>curved path due to image </a:t>
            </a:r>
          </a:p>
          <a:p>
            <a:r>
              <a:rPr lang="en-US" sz="2000"/>
              <a:t>deformations </a:t>
            </a:r>
            <a:endParaRPr lang="it-IT" sz="2000"/>
          </a:p>
        </p:txBody>
      </p:sp>
      <p:sp>
        <p:nvSpPr>
          <p:cNvPr id="13" name="Rectangle 12"/>
          <p:cNvSpPr/>
          <p:nvPr/>
        </p:nvSpPr>
        <p:spPr>
          <a:xfrm>
            <a:off x="0" y="0"/>
            <a:ext cx="1919500" cy="369332"/>
          </a:xfrm>
          <a:prstGeom prst="rect">
            <a:avLst/>
          </a:prstGeom>
          <a:solidFill>
            <a:schemeClr val="bg1">
              <a:lumMod val="95000"/>
            </a:schemeClr>
          </a:solidFill>
        </p:spPr>
        <p:txBody>
          <a:bodyPr wrap="none">
            <a:spAutoFit/>
          </a:bodyPr>
          <a:lstStyle/>
          <a:p>
            <a:r>
              <a:rPr lang="en-US" dirty="0" smtClean="0"/>
              <a:t>VT, AA  07/2011  It</a:t>
            </a:r>
            <a:endParaRPr lang="en-US" dirty="0"/>
          </a:p>
        </p:txBody>
      </p:sp>
    </p:spTree>
    <p:extLst>
      <p:ext uri="{BB962C8B-B14F-4D97-AF65-F5344CB8AC3E}">
        <p14:creationId xmlns:p14="http://schemas.microsoft.com/office/powerpoint/2010/main" val="2468125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42938" y="285750"/>
            <a:ext cx="7772400" cy="1023938"/>
          </a:xfrm>
        </p:spPr>
        <p:txBody>
          <a:bodyPr>
            <a:normAutofit fontScale="90000"/>
          </a:bodyPr>
          <a:lstStyle/>
          <a:p>
            <a:r>
              <a:rPr lang="en-US" smtClean="0"/>
              <a:t>Summary of the main deformation effects</a:t>
            </a:r>
            <a:endParaRPr lang="it-IT" smtClean="0"/>
          </a:p>
        </p:txBody>
      </p:sp>
      <p:sp>
        <p:nvSpPr>
          <p:cNvPr id="4099" name="Content Placeholder 2"/>
          <p:cNvSpPr>
            <a:spLocks noGrp="1"/>
          </p:cNvSpPr>
          <p:nvPr>
            <p:ph idx="1"/>
          </p:nvPr>
        </p:nvSpPr>
        <p:spPr>
          <a:xfrm>
            <a:off x="685800" y="1500188"/>
            <a:ext cx="7772400" cy="4595812"/>
          </a:xfrm>
        </p:spPr>
        <p:txBody>
          <a:bodyPr>
            <a:normAutofit/>
          </a:bodyPr>
          <a:lstStyle/>
          <a:p>
            <a:r>
              <a:rPr lang="en-US" sz="2400" dirty="0" smtClean="0"/>
              <a:t>XY  2-dimensional effects:</a:t>
            </a:r>
          </a:p>
          <a:p>
            <a:pPr lvl="1"/>
            <a:r>
              <a:rPr lang="en-US" sz="1800" dirty="0" smtClean="0"/>
              <a:t>Matrix (camera) rotation in respect to the stage</a:t>
            </a:r>
          </a:p>
          <a:p>
            <a:pPr lvl="1"/>
            <a:r>
              <a:rPr lang="en-US" sz="1800" dirty="0" smtClean="0"/>
              <a:t>Pixel to micron ratio error</a:t>
            </a:r>
          </a:p>
          <a:p>
            <a:pPr lvl="1"/>
            <a:r>
              <a:rPr lang="en-US" sz="1800" dirty="0" smtClean="0"/>
              <a:t>2-d image distortion  (pixel/micron is not uniform inside the view!)</a:t>
            </a:r>
          </a:p>
          <a:p>
            <a:pPr lvl="1"/>
            <a:r>
              <a:rPr lang="en-US" sz="1800" dirty="0" smtClean="0"/>
              <a:t>Optical axes (one or more) are not parallel and/or not centered</a:t>
            </a:r>
            <a:endParaRPr lang="en-US" sz="2400" dirty="0" smtClean="0"/>
          </a:p>
          <a:p>
            <a:r>
              <a:rPr lang="en-US" sz="2400" dirty="0" smtClean="0"/>
              <a:t>XYZ  3-dimensional effects:</a:t>
            </a:r>
          </a:p>
          <a:p>
            <a:pPr lvl="1"/>
            <a:r>
              <a:rPr lang="en-US" sz="1800" dirty="0" smtClean="0"/>
              <a:t>Specimen focal plane curvature </a:t>
            </a:r>
          </a:p>
          <a:p>
            <a:pPr lvl="1"/>
            <a:r>
              <a:rPr lang="en-US" sz="1800" dirty="0" smtClean="0"/>
              <a:t>Focal plane inclination</a:t>
            </a:r>
          </a:p>
          <a:p>
            <a:r>
              <a:rPr lang="en-US" sz="2400" dirty="0" smtClean="0"/>
              <a:t>Off-axis  grains inclination</a:t>
            </a:r>
          </a:p>
        </p:txBody>
      </p:sp>
      <p:sp>
        <p:nvSpPr>
          <p:cNvPr id="4100" name="Footer Placeholder 3"/>
          <p:cNvSpPr>
            <a:spLocks noGrp="1"/>
          </p:cNvSpPr>
          <p:nvPr>
            <p:ph type="ftr" sz="quarter" idx="11"/>
          </p:nvPr>
        </p:nvSpPr>
        <p:spPr>
          <a:noFill/>
        </p:spPr>
        <p:txBody>
          <a:bodyPr/>
          <a:lstStyle/>
          <a:p>
            <a:r>
              <a:rPr lang="en-US" smtClean="0"/>
              <a:t>V.Tioukov, Predeal Oct-2013</a:t>
            </a:r>
            <a:endParaRPr lang="it-IT"/>
          </a:p>
        </p:txBody>
      </p:sp>
      <p:sp>
        <p:nvSpPr>
          <p:cNvPr id="4101" name="Slide Number Placeholder 4"/>
          <p:cNvSpPr>
            <a:spLocks noGrp="1"/>
          </p:cNvSpPr>
          <p:nvPr>
            <p:ph type="sldNum" sz="quarter" idx="12"/>
          </p:nvPr>
        </p:nvSpPr>
        <p:spPr>
          <a:noFill/>
        </p:spPr>
        <p:txBody>
          <a:bodyPr/>
          <a:lstStyle/>
          <a:p>
            <a:fld id="{8122142B-6683-46F6-BD6A-8211C314C1CB}" type="slidenum">
              <a:rPr lang="it-IT"/>
              <a:pPr/>
              <a:t>16</a:t>
            </a:fld>
            <a:endParaRPr lang="it-IT"/>
          </a:p>
        </p:txBody>
      </p:sp>
      <p:sp>
        <p:nvSpPr>
          <p:cNvPr id="6" name="Rectangle 5"/>
          <p:cNvSpPr/>
          <p:nvPr/>
        </p:nvSpPr>
        <p:spPr>
          <a:xfrm>
            <a:off x="0" y="0"/>
            <a:ext cx="1919500" cy="369332"/>
          </a:xfrm>
          <a:prstGeom prst="rect">
            <a:avLst/>
          </a:prstGeom>
          <a:solidFill>
            <a:schemeClr val="bg1">
              <a:lumMod val="95000"/>
            </a:schemeClr>
          </a:solidFill>
        </p:spPr>
        <p:txBody>
          <a:bodyPr wrap="none">
            <a:spAutoFit/>
          </a:bodyPr>
          <a:lstStyle/>
          <a:p>
            <a:r>
              <a:rPr lang="en-US" dirty="0" smtClean="0"/>
              <a:t>VT, AA  07/2011  It</a:t>
            </a:r>
            <a:endParaRPr lang="en-US" dirty="0"/>
          </a:p>
        </p:txBody>
      </p:sp>
    </p:spTree>
    <p:extLst>
      <p:ext uri="{BB962C8B-B14F-4D97-AF65-F5344CB8AC3E}">
        <p14:creationId xmlns:p14="http://schemas.microsoft.com/office/powerpoint/2010/main" val="10130894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p:cNvSpPr>
            <a:spLocks noGrp="1"/>
          </p:cNvSpPr>
          <p:nvPr>
            <p:ph type="ftr" sz="quarter" idx="11"/>
          </p:nvPr>
        </p:nvSpPr>
        <p:spPr>
          <a:noFill/>
        </p:spPr>
        <p:txBody>
          <a:bodyPr/>
          <a:lstStyle/>
          <a:p>
            <a:r>
              <a:rPr lang="en-US" smtClean="0"/>
              <a:t>V.Tioukov, Predeal Oct-2013</a:t>
            </a:r>
            <a:endParaRPr lang="it-IT"/>
          </a:p>
        </p:txBody>
      </p:sp>
      <p:sp>
        <p:nvSpPr>
          <p:cNvPr id="9219" name="Slide Number Placeholder 4"/>
          <p:cNvSpPr>
            <a:spLocks noGrp="1"/>
          </p:cNvSpPr>
          <p:nvPr>
            <p:ph type="sldNum" sz="quarter" idx="12"/>
          </p:nvPr>
        </p:nvSpPr>
        <p:spPr>
          <a:noFill/>
        </p:spPr>
        <p:txBody>
          <a:bodyPr/>
          <a:lstStyle/>
          <a:p>
            <a:fld id="{3FF853C0-3C88-4385-A7A5-2FDD2CB8FD35}" type="slidenum">
              <a:rPr lang="it-IT"/>
              <a:pPr/>
              <a:t>17</a:t>
            </a:fld>
            <a:endParaRPr lang="it-IT"/>
          </a:p>
        </p:txBody>
      </p:sp>
      <p:pic>
        <p:nvPicPr>
          <p:cNvPr id="9220" name="Picture 15" descr="correction_map.gif"/>
          <p:cNvPicPr>
            <a:picLocks noChangeAspect="1"/>
          </p:cNvPicPr>
          <p:nvPr/>
        </p:nvPicPr>
        <p:blipFill>
          <a:blip r:embed="rId2" cstate="print"/>
          <a:srcRect/>
          <a:stretch>
            <a:fillRect/>
          </a:stretch>
        </p:blipFill>
        <p:spPr bwMode="auto">
          <a:xfrm>
            <a:off x="36513" y="74613"/>
            <a:ext cx="9144000" cy="6667500"/>
          </a:xfrm>
          <a:prstGeom prst="rect">
            <a:avLst/>
          </a:prstGeom>
          <a:noFill/>
          <a:ln w="9525">
            <a:noFill/>
            <a:miter lim="800000"/>
            <a:headEnd/>
            <a:tailEnd/>
          </a:ln>
        </p:spPr>
      </p:pic>
      <p:sp>
        <p:nvSpPr>
          <p:cNvPr id="9221" name="TextBox 5"/>
          <p:cNvSpPr txBox="1">
            <a:spLocks noChangeArrowheads="1"/>
          </p:cNvSpPr>
          <p:nvPr/>
        </p:nvSpPr>
        <p:spPr bwMode="auto">
          <a:xfrm>
            <a:off x="2805113" y="188913"/>
            <a:ext cx="5870575" cy="461962"/>
          </a:xfrm>
          <a:prstGeom prst="rect">
            <a:avLst/>
          </a:prstGeom>
          <a:noFill/>
          <a:ln w="9525">
            <a:noFill/>
            <a:miter lim="800000"/>
            <a:headEnd/>
            <a:tailEnd/>
          </a:ln>
        </p:spPr>
        <p:txBody>
          <a:bodyPr wrap="none">
            <a:spAutoFit/>
          </a:bodyPr>
          <a:lstStyle/>
          <a:p>
            <a:r>
              <a:rPr lang="en-US">
                <a:solidFill>
                  <a:schemeClr val="tx2"/>
                </a:solidFill>
              </a:rPr>
              <a:t>Corrections up to 1.5 µm near the view angles</a:t>
            </a:r>
            <a:endParaRPr lang="it-IT">
              <a:solidFill>
                <a:schemeClr val="tx2"/>
              </a:solidFill>
            </a:endParaRPr>
          </a:p>
        </p:txBody>
      </p:sp>
    </p:spTree>
    <p:extLst>
      <p:ext uri="{BB962C8B-B14F-4D97-AF65-F5344CB8AC3E}">
        <p14:creationId xmlns:p14="http://schemas.microsoft.com/office/powerpoint/2010/main" val="3213687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42938" y="285750"/>
            <a:ext cx="7772400" cy="1023938"/>
          </a:xfrm>
        </p:spPr>
        <p:txBody>
          <a:bodyPr>
            <a:normAutofit fontScale="90000"/>
          </a:bodyPr>
          <a:lstStyle/>
          <a:p>
            <a:r>
              <a:rPr lang="en-US" smtClean="0"/>
              <a:t>Accuracy before and after correction</a:t>
            </a:r>
            <a:endParaRPr lang="it-IT" smtClean="0"/>
          </a:p>
        </p:txBody>
      </p:sp>
      <p:pic>
        <p:nvPicPr>
          <p:cNvPr id="10243" name="Picture 15" descr="distortion_corr.gif"/>
          <p:cNvPicPr>
            <a:picLocks noChangeAspect="1"/>
          </p:cNvPicPr>
          <p:nvPr/>
        </p:nvPicPr>
        <p:blipFill>
          <a:blip r:embed="rId2" cstate="print"/>
          <a:srcRect/>
          <a:stretch>
            <a:fillRect/>
          </a:stretch>
        </p:blipFill>
        <p:spPr bwMode="auto">
          <a:xfrm>
            <a:off x="147638" y="1531938"/>
            <a:ext cx="6872287" cy="5326062"/>
          </a:xfrm>
          <a:prstGeom prst="rect">
            <a:avLst/>
          </a:prstGeom>
          <a:noFill/>
          <a:ln w="9525">
            <a:noFill/>
            <a:miter lim="800000"/>
            <a:headEnd/>
            <a:tailEnd/>
          </a:ln>
        </p:spPr>
      </p:pic>
      <p:sp>
        <p:nvSpPr>
          <p:cNvPr id="10244" name="TextBox 17"/>
          <p:cNvSpPr txBox="1">
            <a:spLocks noChangeArrowheads="1"/>
          </p:cNvSpPr>
          <p:nvPr/>
        </p:nvSpPr>
        <p:spPr bwMode="auto">
          <a:xfrm>
            <a:off x="1042988" y="1773238"/>
            <a:ext cx="1871662" cy="368300"/>
          </a:xfrm>
          <a:prstGeom prst="rect">
            <a:avLst/>
          </a:prstGeom>
          <a:noFill/>
          <a:ln w="9525">
            <a:noFill/>
            <a:miter lim="800000"/>
            <a:headEnd/>
            <a:tailEnd/>
          </a:ln>
        </p:spPr>
        <p:txBody>
          <a:bodyPr wrap="none">
            <a:spAutoFit/>
          </a:bodyPr>
          <a:lstStyle/>
          <a:p>
            <a:r>
              <a:rPr lang="en-US" sz="1800"/>
              <a:t>Before correction</a:t>
            </a:r>
            <a:endParaRPr lang="it-IT" sz="1800"/>
          </a:p>
        </p:txBody>
      </p:sp>
      <p:sp>
        <p:nvSpPr>
          <p:cNvPr id="10245" name="TextBox 18"/>
          <p:cNvSpPr txBox="1">
            <a:spLocks noChangeArrowheads="1"/>
          </p:cNvSpPr>
          <p:nvPr/>
        </p:nvSpPr>
        <p:spPr bwMode="auto">
          <a:xfrm>
            <a:off x="4530725" y="1844675"/>
            <a:ext cx="1665288" cy="646113"/>
          </a:xfrm>
          <a:prstGeom prst="rect">
            <a:avLst/>
          </a:prstGeom>
          <a:noFill/>
          <a:ln w="9525">
            <a:noFill/>
            <a:miter lim="800000"/>
            <a:headEnd/>
            <a:tailEnd/>
          </a:ln>
        </p:spPr>
        <p:txBody>
          <a:bodyPr wrap="none">
            <a:spAutoFit/>
          </a:bodyPr>
          <a:lstStyle/>
          <a:p>
            <a:r>
              <a:rPr lang="en-US" sz="1800"/>
              <a:t>After correction</a:t>
            </a:r>
          </a:p>
          <a:p>
            <a:r>
              <a:rPr lang="en-US" sz="1800"/>
              <a:t>(bold dots)</a:t>
            </a:r>
            <a:endParaRPr lang="it-IT" sz="1800"/>
          </a:p>
        </p:txBody>
      </p:sp>
      <p:sp>
        <p:nvSpPr>
          <p:cNvPr id="10246" name="TextBox 19"/>
          <p:cNvSpPr txBox="1">
            <a:spLocks noChangeArrowheads="1"/>
          </p:cNvSpPr>
          <p:nvPr/>
        </p:nvSpPr>
        <p:spPr bwMode="auto">
          <a:xfrm>
            <a:off x="1644650" y="4868863"/>
            <a:ext cx="1465263" cy="708025"/>
          </a:xfrm>
          <a:prstGeom prst="rect">
            <a:avLst/>
          </a:prstGeom>
          <a:noFill/>
          <a:ln w="9525">
            <a:noFill/>
            <a:miter lim="800000"/>
            <a:headEnd/>
            <a:tailEnd/>
          </a:ln>
        </p:spPr>
        <p:txBody>
          <a:bodyPr wrap="none">
            <a:spAutoFit/>
          </a:bodyPr>
          <a:lstStyle/>
          <a:p>
            <a:r>
              <a:rPr lang="en-US" sz="2000">
                <a:solidFill>
                  <a:schemeClr val="tx2"/>
                </a:solidFill>
              </a:rPr>
              <a:t>X-width:</a:t>
            </a:r>
          </a:p>
          <a:p>
            <a:r>
              <a:rPr lang="en-US" sz="2000">
                <a:solidFill>
                  <a:schemeClr val="tx2"/>
                </a:solidFill>
              </a:rPr>
              <a:t>1.1-&gt;0.5µm </a:t>
            </a:r>
            <a:endParaRPr lang="it-IT" sz="2000">
              <a:solidFill>
                <a:schemeClr val="tx2"/>
              </a:solidFill>
            </a:endParaRPr>
          </a:p>
        </p:txBody>
      </p:sp>
      <p:sp>
        <p:nvSpPr>
          <p:cNvPr id="10247" name="TextBox 20"/>
          <p:cNvSpPr txBox="1">
            <a:spLocks noChangeArrowheads="1"/>
          </p:cNvSpPr>
          <p:nvPr/>
        </p:nvSpPr>
        <p:spPr bwMode="auto">
          <a:xfrm>
            <a:off x="3898900" y="4797425"/>
            <a:ext cx="1465263" cy="708025"/>
          </a:xfrm>
          <a:prstGeom prst="rect">
            <a:avLst/>
          </a:prstGeom>
          <a:noFill/>
          <a:ln w="9525">
            <a:noFill/>
            <a:miter lim="800000"/>
            <a:headEnd/>
            <a:tailEnd/>
          </a:ln>
        </p:spPr>
        <p:txBody>
          <a:bodyPr wrap="none">
            <a:spAutoFit/>
          </a:bodyPr>
          <a:lstStyle/>
          <a:p>
            <a:r>
              <a:rPr lang="en-US" sz="2000">
                <a:solidFill>
                  <a:schemeClr val="tx2"/>
                </a:solidFill>
              </a:rPr>
              <a:t>Y-width:</a:t>
            </a:r>
          </a:p>
          <a:p>
            <a:r>
              <a:rPr lang="en-US" sz="2000">
                <a:solidFill>
                  <a:schemeClr val="tx2"/>
                </a:solidFill>
              </a:rPr>
              <a:t>0.8-&gt;0.3µm </a:t>
            </a:r>
            <a:endParaRPr lang="it-IT" sz="2000">
              <a:solidFill>
                <a:schemeClr val="tx2"/>
              </a:solidFill>
            </a:endParaRPr>
          </a:p>
        </p:txBody>
      </p:sp>
      <p:sp>
        <p:nvSpPr>
          <p:cNvPr id="10248" name="Slide Number Placeholder 7"/>
          <p:cNvSpPr>
            <a:spLocks noGrp="1"/>
          </p:cNvSpPr>
          <p:nvPr>
            <p:ph type="sldNum" sz="quarter" idx="12"/>
          </p:nvPr>
        </p:nvSpPr>
        <p:spPr>
          <a:noFill/>
        </p:spPr>
        <p:txBody>
          <a:bodyPr/>
          <a:lstStyle/>
          <a:p>
            <a:fld id="{36C7400D-94B9-4C64-A974-9BD6C33EFE1D}" type="slidenum">
              <a:rPr lang="it-IT"/>
              <a:pPr/>
              <a:t>18</a:t>
            </a:fld>
            <a:endParaRPr lang="it-IT"/>
          </a:p>
        </p:txBody>
      </p:sp>
      <p:sp>
        <p:nvSpPr>
          <p:cNvPr id="10249" name="Footer Placeholder 8"/>
          <p:cNvSpPr>
            <a:spLocks noGrp="1"/>
          </p:cNvSpPr>
          <p:nvPr>
            <p:ph type="ftr" sz="quarter" idx="11"/>
          </p:nvPr>
        </p:nvSpPr>
        <p:spPr>
          <a:noFill/>
        </p:spPr>
        <p:txBody>
          <a:bodyPr/>
          <a:lstStyle/>
          <a:p>
            <a:r>
              <a:rPr lang="en-US" smtClean="0"/>
              <a:t>V.Tioukov, Predeal Oct-2013</a:t>
            </a:r>
            <a:endParaRPr lang="it-IT"/>
          </a:p>
        </p:txBody>
      </p:sp>
      <p:sp>
        <p:nvSpPr>
          <p:cNvPr id="10250" name="TextBox 9"/>
          <p:cNvSpPr txBox="1">
            <a:spLocks noChangeArrowheads="1"/>
          </p:cNvSpPr>
          <p:nvPr/>
        </p:nvSpPr>
        <p:spPr bwMode="auto">
          <a:xfrm>
            <a:off x="7064375" y="1700213"/>
            <a:ext cx="1900238" cy="1693862"/>
          </a:xfrm>
          <a:prstGeom prst="rect">
            <a:avLst/>
          </a:prstGeom>
          <a:noFill/>
          <a:ln w="9525">
            <a:noFill/>
            <a:miter lim="800000"/>
            <a:headEnd/>
            <a:tailEnd/>
          </a:ln>
        </p:spPr>
        <p:txBody>
          <a:bodyPr wrap="none">
            <a:spAutoFit/>
          </a:bodyPr>
          <a:lstStyle/>
          <a:p>
            <a:r>
              <a:rPr lang="it-IT" sz="2000"/>
              <a:t>The single </a:t>
            </a:r>
          </a:p>
          <a:p>
            <a:r>
              <a:rPr lang="it-IT" sz="2000"/>
              <a:t>grain was</a:t>
            </a:r>
          </a:p>
          <a:p>
            <a:r>
              <a:rPr lang="it-IT" sz="2000"/>
              <a:t>observed 1131 </a:t>
            </a:r>
          </a:p>
          <a:p>
            <a:r>
              <a:rPr lang="it-IT" sz="2000"/>
              <a:t>times in a views</a:t>
            </a:r>
          </a:p>
          <a:p>
            <a:r>
              <a:rPr lang="it-IT" sz="2000"/>
              <a:t>shifted 10 </a:t>
            </a:r>
            <a:r>
              <a:rPr lang="en-US" sz="2000"/>
              <a:t>µm</a:t>
            </a:r>
            <a:endParaRPr lang="it-IT" sz="2000"/>
          </a:p>
        </p:txBody>
      </p:sp>
      <p:sp>
        <p:nvSpPr>
          <p:cNvPr id="10251" name="TextBox 10"/>
          <p:cNvSpPr txBox="1">
            <a:spLocks noChangeArrowheads="1"/>
          </p:cNvSpPr>
          <p:nvPr/>
        </p:nvSpPr>
        <p:spPr bwMode="auto">
          <a:xfrm>
            <a:off x="7075488" y="4329113"/>
            <a:ext cx="1997075" cy="1630362"/>
          </a:xfrm>
          <a:prstGeom prst="rect">
            <a:avLst/>
          </a:prstGeom>
          <a:noFill/>
          <a:ln w="9525">
            <a:noFill/>
            <a:miter lim="800000"/>
            <a:headEnd/>
            <a:tailEnd/>
          </a:ln>
        </p:spPr>
        <p:txBody>
          <a:bodyPr wrap="none">
            <a:spAutoFit/>
          </a:bodyPr>
          <a:lstStyle/>
          <a:p>
            <a:r>
              <a:rPr lang="en-US" sz="2000"/>
              <a:t>After application</a:t>
            </a:r>
          </a:p>
          <a:p>
            <a:r>
              <a:rPr lang="en-US" sz="2000"/>
              <a:t>of the correction </a:t>
            </a:r>
          </a:p>
          <a:p>
            <a:r>
              <a:rPr lang="en-US" sz="2000"/>
              <a:t>matrix the</a:t>
            </a:r>
          </a:p>
          <a:p>
            <a:r>
              <a:rPr lang="en-US" sz="2000"/>
              <a:t>spread reduced </a:t>
            </a:r>
          </a:p>
          <a:p>
            <a:r>
              <a:rPr lang="en-US" sz="2000"/>
              <a:t>2</a:t>
            </a:r>
            <a:r>
              <a:rPr lang="it-IT" sz="2000"/>
              <a:t>-</a:t>
            </a:r>
            <a:r>
              <a:rPr lang="en-US" sz="2000"/>
              <a:t>3 times</a:t>
            </a:r>
          </a:p>
        </p:txBody>
      </p:sp>
      <p:sp>
        <p:nvSpPr>
          <p:cNvPr id="12" name="Rectangle 11"/>
          <p:cNvSpPr/>
          <p:nvPr/>
        </p:nvSpPr>
        <p:spPr>
          <a:xfrm>
            <a:off x="0" y="0"/>
            <a:ext cx="1919500" cy="369332"/>
          </a:xfrm>
          <a:prstGeom prst="rect">
            <a:avLst/>
          </a:prstGeom>
          <a:solidFill>
            <a:schemeClr val="bg1">
              <a:lumMod val="95000"/>
            </a:schemeClr>
          </a:solidFill>
        </p:spPr>
        <p:txBody>
          <a:bodyPr wrap="none">
            <a:spAutoFit/>
          </a:bodyPr>
          <a:lstStyle/>
          <a:p>
            <a:r>
              <a:rPr lang="en-US" dirty="0" smtClean="0"/>
              <a:t>VT, AA  07/2011  It</a:t>
            </a:r>
            <a:endParaRPr lang="en-US" dirty="0"/>
          </a:p>
        </p:txBody>
      </p:sp>
    </p:spTree>
    <p:extLst>
      <p:ext uri="{BB962C8B-B14F-4D97-AF65-F5344CB8AC3E}">
        <p14:creationId xmlns:p14="http://schemas.microsoft.com/office/powerpoint/2010/main" val="6890184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vy_z_0_cont.gif"/>
          <p:cNvPicPr>
            <a:picLocks noGrp="1" noChangeAspect="1"/>
          </p:cNvPicPr>
          <p:nvPr>
            <p:ph idx="1"/>
          </p:nvPr>
        </p:nvPicPr>
        <p:blipFill>
          <a:blip r:embed="rId2" cstate="print"/>
          <a:stretch>
            <a:fillRect/>
          </a:stretch>
        </p:blipFill>
        <p:spPr>
          <a:xfrm>
            <a:off x="467544" y="1052736"/>
            <a:ext cx="7925955" cy="2808312"/>
          </a:xfrm>
        </p:spPr>
      </p:pic>
      <p:pic>
        <p:nvPicPr>
          <p:cNvPr id="11" name="Picture 10" descr="vy_z_0_stop.gif"/>
          <p:cNvPicPr>
            <a:picLocks noChangeAspect="1"/>
          </p:cNvPicPr>
          <p:nvPr/>
        </p:nvPicPr>
        <p:blipFill>
          <a:blip r:embed="rId3" cstate="print"/>
          <a:stretch>
            <a:fillRect/>
          </a:stretch>
        </p:blipFill>
        <p:spPr>
          <a:xfrm>
            <a:off x="539552" y="4005064"/>
            <a:ext cx="7848872" cy="2624968"/>
          </a:xfrm>
          <a:prstGeom prst="rect">
            <a:avLst/>
          </a:prstGeom>
        </p:spPr>
      </p:pic>
      <p:sp>
        <p:nvSpPr>
          <p:cNvPr id="7" name="Rectangle 6"/>
          <p:cNvSpPr/>
          <p:nvPr/>
        </p:nvSpPr>
        <p:spPr>
          <a:xfrm>
            <a:off x="179512" y="4653136"/>
            <a:ext cx="720080" cy="43204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SnG</a:t>
            </a:r>
            <a:endParaRPr lang="en-US" dirty="0">
              <a:solidFill>
                <a:schemeClr val="tx1"/>
              </a:solidFill>
            </a:endParaRPr>
          </a:p>
        </p:txBody>
      </p:sp>
      <p:sp>
        <p:nvSpPr>
          <p:cNvPr id="8" name="Rectangle 7"/>
          <p:cNvSpPr/>
          <p:nvPr/>
        </p:nvSpPr>
        <p:spPr>
          <a:xfrm>
            <a:off x="179512" y="1844824"/>
            <a:ext cx="720080" cy="43204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Cont</a:t>
            </a:r>
            <a:endParaRPr lang="en-US" dirty="0">
              <a:solidFill>
                <a:schemeClr val="tx1"/>
              </a:solidFill>
            </a:endParaRPr>
          </a:p>
        </p:txBody>
      </p:sp>
      <p:sp>
        <p:nvSpPr>
          <p:cNvPr id="9" name="Title 1"/>
          <p:cNvSpPr txBox="1">
            <a:spLocks/>
          </p:cNvSpPr>
          <p:nvPr/>
        </p:nvSpPr>
        <p:spPr>
          <a:xfrm>
            <a:off x="457200" y="304800"/>
            <a:ext cx="8229600" cy="850106"/>
          </a:xfrm>
          <a:prstGeom prst="rect">
            <a:avLst/>
          </a:prstGeom>
        </p:spPr>
        <p:txBody>
          <a:bodyPr vert="horz" lIns="91440" tIns="45720" rIns="91440" bIns="45720" rtlCol="0" anchor="ctr">
            <a:normAutofit fontScale="8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Vibrations correction using grains shadows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Rectangle 12"/>
          <p:cNvSpPr/>
          <p:nvPr/>
        </p:nvSpPr>
        <p:spPr>
          <a:xfrm>
            <a:off x="0" y="0"/>
            <a:ext cx="1919500" cy="369332"/>
          </a:xfrm>
          <a:prstGeom prst="rect">
            <a:avLst/>
          </a:prstGeom>
          <a:solidFill>
            <a:schemeClr val="bg1">
              <a:lumMod val="95000"/>
            </a:schemeClr>
          </a:solidFill>
        </p:spPr>
        <p:txBody>
          <a:bodyPr wrap="none">
            <a:spAutoFit/>
          </a:bodyPr>
          <a:lstStyle/>
          <a:p>
            <a:r>
              <a:rPr lang="en-US" dirty="0" smtClean="0"/>
              <a:t>VT, AA  05/2011  It</a:t>
            </a:r>
            <a:endParaRPr lang="en-US"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19</a:t>
            </a:fld>
            <a:endParaRPr lang="en-US"/>
          </a:p>
        </p:txBody>
      </p:sp>
      <p:sp>
        <p:nvSpPr>
          <p:cNvPr id="14" name="Footer Placeholder 13"/>
          <p:cNvSpPr>
            <a:spLocks noGrp="1"/>
          </p:cNvSpPr>
          <p:nvPr>
            <p:ph type="ftr" sz="quarter" idx="11"/>
          </p:nvPr>
        </p:nvSpPr>
        <p:spPr/>
        <p:txBody>
          <a:bodyPr/>
          <a:lstStyle/>
          <a:p>
            <a:r>
              <a:rPr lang="en-US" smtClean="0"/>
              <a:t>V.Tioukov, Predeal Oct-2013</a:t>
            </a:r>
            <a:endParaRPr lang="en-US"/>
          </a:p>
        </p:txBody>
      </p:sp>
    </p:spTree>
    <p:extLst>
      <p:ext uri="{BB962C8B-B14F-4D97-AF65-F5344CB8AC3E}">
        <p14:creationId xmlns:p14="http://schemas.microsoft.com/office/powerpoint/2010/main" val="1005682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a:t>
            </a:r>
            <a:r>
              <a:rPr lang="en-US" dirty="0" smtClean="0"/>
              <a:t>mulsion activities in Napoli lab</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OPERA analysis </a:t>
            </a:r>
            <a:r>
              <a:rPr lang="en-US" dirty="0" smtClean="0"/>
              <a:t>– is the main task now (for another year at least)</a:t>
            </a:r>
          </a:p>
          <a:p>
            <a:r>
              <a:rPr lang="en-US" dirty="0" err="1" smtClean="0"/>
              <a:t>Muon</a:t>
            </a:r>
            <a:r>
              <a:rPr lang="en-US" dirty="0" smtClean="0"/>
              <a:t> Radiography: </a:t>
            </a:r>
            <a:r>
              <a:rPr lang="en-US" dirty="0" err="1" smtClean="0"/>
              <a:t>Unzen</a:t>
            </a:r>
            <a:r>
              <a:rPr lang="en-US" dirty="0" smtClean="0"/>
              <a:t>, Stromboli, </a:t>
            </a:r>
            <a:r>
              <a:rPr lang="en-US" dirty="0" err="1" smtClean="0"/>
              <a:t>Teide</a:t>
            </a:r>
            <a:r>
              <a:rPr lang="en-US" dirty="0" smtClean="0"/>
              <a:t> exposures – see my afternoon talk</a:t>
            </a:r>
          </a:p>
          <a:p>
            <a:r>
              <a:rPr lang="en-US" dirty="0" smtClean="0"/>
              <a:t>Medical Physics: Carbon fragmentation study, </a:t>
            </a:r>
            <a:r>
              <a:rPr lang="en-US" dirty="0" smtClean="0"/>
              <a:t>proton </a:t>
            </a:r>
            <a:r>
              <a:rPr lang="en-US" dirty="0" smtClean="0"/>
              <a:t>beam study (see Adele </a:t>
            </a:r>
            <a:r>
              <a:rPr lang="en-US" dirty="0" err="1" smtClean="0"/>
              <a:t>Lauria</a:t>
            </a:r>
            <a:r>
              <a:rPr lang="en-US" dirty="0" smtClean="0"/>
              <a:t> talk on Friday)</a:t>
            </a:r>
          </a:p>
          <a:p>
            <a:r>
              <a:rPr lang="en-US" dirty="0" smtClean="0"/>
              <a:t>Directional dark matter search R&amp;D in the collaboration with Nagoya group</a:t>
            </a:r>
          </a:p>
          <a:p>
            <a:r>
              <a:rPr lang="en-US" dirty="0" smtClean="0"/>
              <a:t>Fast Scanning Systems R&amp;D (this presentation</a:t>
            </a:r>
            <a:r>
              <a:rPr lang="en-US" dirty="0" smtClean="0"/>
              <a:t>)</a:t>
            </a:r>
          </a:p>
          <a:p>
            <a:r>
              <a:rPr lang="en-US" dirty="0" smtClean="0"/>
              <a:t>High precision Scanning System R&amp;D</a:t>
            </a:r>
            <a:endParaRPr lang="en-US" dirty="0" smtClean="0"/>
          </a:p>
        </p:txBody>
      </p:sp>
      <p:sp>
        <p:nvSpPr>
          <p:cNvPr id="4" name="Footer Placeholder 3"/>
          <p:cNvSpPr>
            <a:spLocks noGrp="1"/>
          </p:cNvSpPr>
          <p:nvPr>
            <p:ph type="ftr" sz="quarter" idx="11"/>
          </p:nvPr>
        </p:nvSpPr>
        <p:spPr/>
        <p:txBody>
          <a:bodyPr/>
          <a:lstStyle/>
          <a:p>
            <a:r>
              <a:rPr lang="en-US" smtClean="0"/>
              <a:t>V.Tioukov, Predeal Oct-2013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1144247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130622"/>
            <a:ext cx="5976664" cy="994122"/>
          </a:xfrm>
        </p:spPr>
        <p:txBody>
          <a:bodyPr>
            <a:noAutofit/>
          </a:bodyPr>
          <a:lstStyle/>
          <a:p>
            <a:r>
              <a:rPr lang="en-US" sz="3600" dirty="0" err="1" smtClean="0"/>
              <a:t>Microtracker</a:t>
            </a:r>
            <a:r>
              <a:rPr lang="en-US" sz="3600" dirty="0" smtClean="0"/>
              <a:t> Processing Chain</a:t>
            </a:r>
            <a:br>
              <a:rPr lang="en-US" sz="3600" dirty="0" smtClean="0"/>
            </a:br>
            <a:r>
              <a:rPr lang="en-US" sz="3600" dirty="0" smtClean="0"/>
              <a:t>Overview</a:t>
            </a:r>
            <a:endParaRPr lang="en-US" sz="3600" dirty="0"/>
          </a:p>
        </p:txBody>
      </p:sp>
      <p:sp>
        <p:nvSpPr>
          <p:cNvPr id="4" name="TextBox 3"/>
          <p:cNvSpPr txBox="1"/>
          <p:nvPr/>
        </p:nvSpPr>
        <p:spPr>
          <a:xfrm>
            <a:off x="910104" y="1443554"/>
            <a:ext cx="1619289"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u="sng" dirty="0" smtClean="0"/>
              <a:t>Clusters</a:t>
            </a:r>
            <a:r>
              <a:rPr lang="en-US" dirty="0" smtClean="0"/>
              <a:t> </a:t>
            </a:r>
          </a:p>
          <a:p>
            <a:pPr algn="ctr"/>
            <a:r>
              <a:rPr lang="en-US" sz="1600" i="1" dirty="0" smtClean="0"/>
              <a:t>(set of pixels, 2D)</a:t>
            </a:r>
            <a:endParaRPr lang="en-US" sz="1600" i="1" dirty="0"/>
          </a:p>
        </p:txBody>
      </p:sp>
      <p:sp>
        <p:nvSpPr>
          <p:cNvPr id="5" name="TextBox 4"/>
          <p:cNvSpPr txBox="1"/>
          <p:nvPr/>
        </p:nvSpPr>
        <p:spPr>
          <a:xfrm>
            <a:off x="444365" y="4037583"/>
            <a:ext cx="2501582"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u="sng" dirty="0" smtClean="0"/>
              <a:t>Links</a:t>
            </a:r>
            <a:r>
              <a:rPr lang="en-US" dirty="0" smtClean="0"/>
              <a:t> </a:t>
            </a:r>
          </a:p>
          <a:p>
            <a:pPr algn="ctr"/>
            <a:r>
              <a:rPr lang="en-US" sz="1600" i="1" dirty="0" smtClean="0"/>
              <a:t>(pair of grains, 3D+2 slopes)</a:t>
            </a:r>
            <a:endParaRPr lang="en-US" sz="1600" i="1" dirty="0"/>
          </a:p>
        </p:txBody>
      </p:sp>
      <p:sp>
        <p:nvSpPr>
          <p:cNvPr id="6" name="TextBox 5"/>
          <p:cNvSpPr txBox="1"/>
          <p:nvPr/>
        </p:nvSpPr>
        <p:spPr>
          <a:xfrm>
            <a:off x="251520" y="5333727"/>
            <a:ext cx="2872388"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u="sng" dirty="0" err="1" smtClean="0"/>
              <a:t>Microtracks</a:t>
            </a:r>
            <a:r>
              <a:rPr lang="en-US" b="1" u="sng" dirty="0" smtClean="0"/>
              <a:t> </a:t>
            </a:r>
          </a:p>
          <a:p>
            <a:pPr algn="ctr"/>
            <a:r>
              <a:rPr lang="en-US" sz="1600" i="1" dirty="0" smtClean="0"/>
              <a:t>(set of grains, 3D+2 </a:t>
            </a:r>
            <a:r>
              <a:rPr lang="en-US" sz="1600" i="1" dirty="0" err="1" smtClean="0"/>
              <a:t>slopes+puls</a:t>
            </a:r>
            <a:r>
              <a:rPr lang="en-US" sz="1600" i="1" dirty="0" smtClean="0"/>
              <a:t>)</a:t>
            </a:r>
            <a:endParaRPr lang="en-US" sz="1600" i="1" dirty="0"/>
          </a:p>
        </p:txBody>
      </p:sp>
      <p:sp>
        <p:nvSpPr>
          <p:cNvPr id="10" name="TextBox 9"/>
          <p:cNvSpPr txBox="1"/>
          <p:nvPr/>
        </p:nvSpPr>
        <p:spPr>
          <a:xfrm>
            <a:off x="729193" y="2739698"/>
            <a:ext cx="1984839"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u="sng" dirty="0" smtClean="0"/>
              <a:t>Grains</a:t>
            </a:r>
          </a:p>
          <a:p>
            <a:pPr algn="ctr"/>
            <a:r>
              <a:rPr lang="en-US" sz="1600" i="1" dirty="0" smtClean="0"/>
              <a:t>(chain of clusters, 3D)</a:t>
            </a:r>
            <a:endParaRPr lang="en-US" sz="1600" i="1" dirty="0"/>
          </a:p>
        </p:txBody>
      </p:sp>
      <p:sp>
        <p:nvSpPr>
          <p:cNvPr id="13" name="Down Arrow 12"/>
          <p:cNvSpPr/>
          <p:nvPr/>
        </p:nvSpPr>
        <p:spPr>
          <a:xfrm>
            <a:off x="729193" y="2163634"/>
            <a:ext cx="1944216" cy="504056"/>
          </a:xfrm>
          <a:prstGeom prst="downArrow">
            <a:avLst>
              <a:gd name="adj1" fmla="val 75915"/>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Grains Finder</a:t>
            </a:r>
            <a:endParaRPr lang="en-US" b="1" dirty="0"/>
          </a:p>
        </p:txBody>
      </p:sp>
      <p:sp>
        <p:nvSpPr>
          <p:cNvPr id="14" name="Down Arrow 13"/>
          <p:cNvSpPr/>
          <p:nvPr/>
        </p:nvSpPr>
        <p:spPr>
          <a:xfrm>
            <a:off x="729193" y="3459778"/>
            <a:ext cx="1944216" cy="504056"/>
          </a:xfrm>
          <a:prstGeom prst="downArrow">
            <a:avLst>
              <a:gd name="adj1" fmla="val 75915"/>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Linker</a:t>
            </a:r>
            <a:endParaRPr lang="en-US" b="1" dirty="0"/>
          </a:p>
        </p:txBody>
      </p:sp>
      <p:sp>
        <p:nvSpPr>
          <p:cNvPr id="15" name="Down Arrow 14"/>
          <p:cNvSpPr/>
          <p:nvPr/>
        </p:nvSpPr>
        <p:spPr>
          <a:xfrm>
            <a:off x="729193" y="4755922"/>
            <a:ext cx="1944216" cy="504056"/>
          </a:xfrm>
          <a:prstGeom prst="downArrow">
            <a:avLst>
              <a:gd name="adj1" fmla="val 75915"/>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MT Finder</a:t>
            </a:r>
            <a:endParaRPr lang="en-US" b="1" dirty="0"/>
          </a:p>
        </p:txBody>
      </p:sp>
      <p:sp>
        <p:nvSpPr>
          <p:cNvPr id="17" name="TextBox 16"/>
          <p:cNvSpPr txBox="1"/>
          <p:nvPr/>
        </p:nvSpPr>
        <p:spPr>
          <a:xfrm>
            <a:off x="3635896" y="2362200"/>
            <a:ext cx="4731936" cy="2308324"/>
          </a:xfrm>
          <a:prstGeom prst="rect">
            <a:avLst/>
          </a:prstGeom>
          <a:noFill/>
        </p:spPr>
        <p:txBody>
          <a:bodyPr wrap="square" rtlCol="0">
            <a:spAutoFit/>
          </a:bodyPr>
          <a:lstStyle/>
          <a:p>
            <a:r>
              <a:rPr lang="en-US" sz="2400" dirty="0" err="1" smtClean="0"/>
              <a:t>Microtracks</a:t>
            </a:r>
            <a:r>
              <a:rPr lang="en-US" sz="2400" dirty="0" smtClean="0"/>
              <a:t> reconstruction in case of  </a:t>
            </a:r>
            <a:r>
              <a:rPr lang="en-US" sz="2400" dirty="0" err="1" smtClean="0"/>
              <a:t>Continous</a:t>
            </a:r>
            <a:r>
              <a:rPr lang="en-US" sz="2400" dirty="0" smtClean="0"/>
              <a:t> Motion has many  complicate aspects  in respect to S&amp;G case. </a:t>
            </a:r>
          </a:p>
          <a:p>
            <a:r>
              <a:rPr lang="en-US" sz="2400" dirty="0" smtClean="0"/>
              <a:t>To handle this task the new dedicated tracker was developed </a:t>
            </a:r>
            <a:endParaRPr lang="en-US" sz="2400" dirty="0"/>
          </a:p>
        </p:txBody>
      </p:sp>
      <p:sp>
        <p:nvSpPr>
          <p:cNvPr id="11" name="Slide Number Placeholder 10"/>
          <p:cNvSpPr>
            <a:spLocks noGrp="1"/>
          </p:cNvSpPr>
          <p:nvPr>
            <p:ph type="sldNum" sz="quarter" idx="12"/>
          </p:nvPr>
        </p:nvSpPr>
        <p:spPr/>
        <p:txBody>
          <a:bodyPr/>
          <a:lstStyle/>
          <a:p>
            <a:fld id="{B6F15528-21DE-4FAA-801E-634DDDAF4B2B}" type="slidenum">
              <a:rPr lang="en-US" smtClean="0"/>
              <a:pPr/>
              <a:t>20</a:t>
            </a:fld>
            <a:endParaRPr lang="en-US"/>
          </a:p>
        </p:txBody>
      </p:sp>
      <p:sp>
        <p:nvSpPr>
          <p:cNvPr id="12" name="Footer Placeholder 11"/>
          <p:cNvSpPr>
            <a:spLocks noGrp="1"/>
          </p:cNvSpPr>
          <p:nvPr>
            <p:ph type="ftr" sz="quarter" idx="11"/>
          </p:nvPr>
        </p:nvSpPr>
        <p:spPr/>
        <p:txBody>
          <a:bodyPr/>
          <a:lstStyle/>
          <a:p>
            <a:r>
              <a:rPr lang="en-US" smtClean="0"/>
              <a:t>V.Tioukov, Predeal Oct-2013</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7384"/>
            <a:ext cx="5976664" cy="994122"/>
          </a:xfrm>
        </p:spPr>
        <p:txBody>
          <a:bodyPr>
            <a:noAutofit/>
          </a:bodyPr>
          <a:lstStyle/>
          <a:p>
            <a:r>
              <a:rPr lang="en-US" sz="3600" dirty="0" err="1" smtClean="0"/>
              <a:t>Microtracker</a:t>
            </a:r>
            <a:r>
              <a:rPr lang="en-US" sz="3600" dirty="0" smtClean="0"/>
              <a:t> Processing Chain</a:t>
            </a:r>
            <a:endParaRPr lang="en-US" sz="3600" dirty="0"/>
          </a:p>
        </p:txBody>
      </p:sp>
      <p:sp>
        <p:nvSpPr>
          <p:cNvPr id="4" name="TextBox 3"/>
          <p:cNvSpPr txBox="1"/>
          <p:nvPr/>
        </p:nvSpPr>
        <p:spPr>
          <a:xfrm>
            <a:off x="910104" y="1443554"/>
            <a:ext cx="1619289"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u="sng" dirty="0" smtClean="0"/>
              <a:t>Clusters</a:t>
            </a:r>
            <a:r>
              <a:rPr lang="en-US" dirty="0" smtClean="0"/>
              <a:t> </a:t>
            </a:r>
          </a:p>
          <a:p>
            <a:pPr algn="ctr"/>
            <a:r>
              <a:rPr lang="en-US" sz="1600" i="1" dirty="0" smtClean="0"/>
              <a:t>(set of pixels, 2D)</a:t>
            </a:r>
            <a:endParaRPr lang="en-US" sz="1600" i="1" dirty="0"/>
          </a:p>
        </p:txBody>
      </p:sp>
      <p:sp>
        <p:nvSpPr>
          <p:cNvPr id="5" name="TextBox 4"/>
          <p:cNvSpPr txBox="1"/>
          <p:nvPr/>
        </p:nvSpPr>
        <p:spPr>
          <a:xfrm>
            <a:off x="444365" y="4037583"/>
            <a:ext cx="2501582"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u="sng" dirty="0" smtClean="0"/>
              <a:t>Links</a:t>
            </a:r>
            <a:r>
              <a:rPr lang="en-US" dirty="0" smtClean="0"/>
              <a:t> </a:t>
            </a:r>
          </a:p>
          <a:p>
            <a:pPr algn="ctr"/>
            <a:r>
              <a:rPr lang="en-US" sz="1600" i="1" dirty="0" smtClean="0"/>
              <a:t>(pair of grains, 3D+2 slopes)</a:t>
            </a:r>
            <a:endParaRPr lang="en-US" sz="1600" i="1" dirty="0"/>
          </a:p>
        </p:txBody>
      </p:sp>
      <p:sp>
        <p:nvSpPr>
          <p:cNvPr id="6" name="TextBox 5"/>
          <p:cNvSpPr txBox="1"/>
          <p:nvPr/>
        </p:nvSpPr>
        <p:spPr>
          <a:xfrm>
            <a:off x="251520" y="5333727"/>
            <a:ext cx="2872388"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u="sng" dirty="0" err="1" smtClean="0"/>
              <a:t>Microtrack</a:t>
            </a:r>
            <a:r>
              <a:rPr lang="en-US" b="1" u="sng" dirty="0" err="1"/>
              <a:t>s</a:t>
            </a:r>
            <a:r>
              <a:rPr lang="en-US" b="1" u="sng" dirty="0" smtClean="0"/>
              <a:t> </a:t>
            </a:r>
          </a:p>
          <a:p>
            <a:pPr algn="ctr"/>
            <a:r>
              <a:rPr lang="en-US" sz="1600" i="1" dirty="0" smtClean="0"/>
              <a:t>(set of grains, 3D+2 </a:t>
            </a:r>
            <a:r>
              <a:rPr lang="en-US" sz="1600" i="1" dirty="0" err="1" smtClean="0"/>
              <a:t>slopes+puls</a:t>
            </a:r>
            <a:r>
              <a:rPr lang="en-US" sz="1600" i="1" dirty="0" smtClean="0"/>
              <a:t>)</a:t>
            </a:r>
            <a:endParaRPr lang="en-US" sz="1600" i="1" dirty="0"/>
          </a:p>
        </p:txBody>
      </p:sp>
      <p:sp>
        <p:nvSpPr>
          <p:cNvPr id="10" name="TextBox 9"/>
          <p:cNvSpPr txBox="1"/>
          <p:nvPr/>
        </p:nvSpPr>
        <p:spPr>
          <a:xfrm>
            <a:off x="729193" y="2739698"/>
            <a:ext cx="1984839"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u="sng" dirty="0" smtClean="0"/>
              <a:t>Grains</a:t>
            </a:r>
          </a:p>
          <a:p>
            <a:pPr algn="ctr"/>
            <a:r>
              <a:rPr lang="en-US" sz="1600" i="1" dirty="0" smtClean="0"/>
              <a:t>(chain of clusters, 3D)</a:t>
            </a:r>
            <a:endParaRPr lang="en-US" sz="1600" i="1" dirty="0"/>
          </a:p>
        </p:txBody>
      </p:sp>
      <p:sp>
        <p:nvSpPr>
          <p:cNvPr id="13" name="Down Arrow 12"/>
          <p:cNvSpPr/>
          <p:nvPr/>
        </p:nvSpPr>
        <p:spPr>
          <a:xfrm>
            <a:off x="729193" y="2163634"/>
            <a:ext cx="1944216" cy="504056"/>
          </a:xfrm>
          <a:prstGeom prst="downArrow">
            <a:avLst>
              <a:gd name="adj1" fmla="val 75915"/>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t>Grains Finder</a:t>
            </a:r>
            <a:endParaRPr lang="en-US" b="1" dirty="0"/>
          </a:p>
        </p:txBody>
      </p:sp>
      <p:sp>
        <p:nvSpPr>
          <p:cNvPr id="14" name="Down Arrow 13"/>
          <p:cNvSpPr/>
          <p:nvPr/>
        </p:nvSpPr>
        <p:spPr>
          <a:xfrm>
            <a:off x="729193" y="3459778"/>
            <a:ext cx="1944216" cy="504056"/>
          </a:xfrm>
          <a:prstGeom prst="downArrow">
            <a:avLst>
              <a:gd name="adj1" fmla="val 75915"/>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Linker</a:t>
            </a:r>
            <a:endParaRPr lang="en-US" b="1" dirty="0"/>
          </a:p>
        </p:txBody>
      </p:sp>
      <p:sp>
        <p:nvSpPr>
          <p:cNvPr id="15" name="Down Arrow 14"/>
          <p:cNvSpPr/>
          <p:nvPr/>
        </p:nvSpPr>
        <p:spPr>
          <a:xfrm>
            <a:off x="729193" y="4755922"/>
            <a:ext cx="1944216" cy="504056"/>
          </a:xfrm>
          <a:prstGeom prst="downArrow">
            <a:avLst>
              <a:gd name="adj1" fmla="val 75915"/>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MT Finder</a:t>
            </a:r>
            <a:endParaRPr lang="en-US" b="1" dirty="0"/>
          </a:p>
        </p:txBody>
      </p:sp>
      <p:sp>
        <p:nvSpPr>
          <p:cNvPr id="12" name="TextBox 11"/>
          <p:cNvSpPr txBox="1"/>
          <p:nvPr/>
        </p:nvSpPr>
        <p:spPr>
          <a:xfrm>
            <a:off x="3563888" y="1412776"/>
            <a:ext cx="5256584" cy="412420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65113" indent="-173038" algn="ctr"/>
            <a:r>
              <a:rPr lang="en-US" sz="2800" b="1" u="sng" dirty="0" smtClean="0"/>
              <a:t>Grains Finder</a:t>
            </a:r>
          </a:p>
          <a:p>
            <a:pPr marL="265113" indent="-173038">
              <a:buFont typeface="Arial" pitchFamily="34" charset="0"/>
              <a:buChar char="•"/>
            </a:pPr>
            <a:endParaRPr lang="en-US" dirty="0"/>
          </a:p>
          <a:p>
            <a:pPr marL="265113" indent="-173038" algn="just">
              <a:buFont typeface="Arial" pitchFamily="34" charset="0"/>
              <a:buChar char="•"/>
            </a:pPr>
            <a:r>
              <a:rPr lang="en-US" sz="2400" dirty="0" smtClean="0"/>
              <a:t>Creates 3D objects, grains, required for an efficient large angle scanning</a:t>
            </a:r>
          </a:p>
          <a:p>
            <a:pPr marL="265113" indent="-173038" algn="just">
              <a:buFont typeface="Arial" pitchFamily="34" charset="0"/>
              <a:buChar char="•"/>
            </a:pPr>
            <a:r>
              <a:rPr lang="en-US" sz="2400" dirty="0" smtClean="0"/>
              <a:t>Searches for (almost) vertical chains of clusters</a:t>
            </a:r>
          </a:p>
          <a:p>
            <a:pPr marL="265113" indent="-173038" algn="just">
              <a:buFont typeface="Arial" pitchFamily="34" charset="0"/>
              <a:buChar char="•"/>
            </a:pPr>
            <a:r>
              <a:rPr lang="en-US" sz="2400" dirty="0" smtClean="0"/>
              <a:t>If a cluster chain is too long to represent a grain then the chain is split into several grains</a:t>
            </a:r>
          </a:p>
          <a:p>
            <a:pPr marL="265113" indent="-173038" algn="just">
              <a:buFont typeface="Arial" pitchFamily="34" charset="0"/>
              <a:buChar char="•"/>
            </a:pPr>
            <a:r>
              <a:rPr lang="en-US" sz="2400" dirty="0" smtClean="0"/>
              <a:t>Reduces the number of objects to be processed by the factor of 2</a:t>
            </a:r>
          </a:p>
        </p:txBody>
      </p:sp>
      <p:cxnSp>
        <p:nvCxnSpPr>
          <p:cNvPr id="18" name="Elbow Connector 17"/>
          <p:cNvCxnSpPr>
            <a:stCxn id="13" idx="3"/>
            <a:endCxn id="12" idx="1"/>
          </p:cNvCxnSpPr>
          <p:nvPr/>
        </p:nvCxnSpPr>
        <p:spPr>
          <a:xfrm>
            <a:off x="2673409" y="2415662"/>
            <a:ext cx="890479" cy="1059217"/>
          </a:xfrm>
          <a:prstGeom prst="bentConnector3">
            <a:avLst>
              <a:gd name="adj1" fmla="val 50000"/>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Slide Number Placeholder 15"/>
          <p:cNvSpPr>
            <a:spLocks noGrp="1"/>
          </p:cNvSpPr>
          <p:nvPr>
            <p:ph type="sldNum" sz="quarter" idx="12"/>
          </p:nvPr>
        </p:nvSpPr>
        <p:spPr/>
        <p:txBody>
          <a:bodyPr/>
          <a:lstStyle/>
          <a:p>
            <a:fld id="{B6F15528-21DE-4FAA-801E-634DDDAF4B2B}" type="slidenum">
              <a:rPr lang="en-US" smtClean="0"/>
              <a:pPr/>
              <a:t>21</a:t>
            </a:fld>
            <a:endParaRPr lang="en-US"/>
          </a:p>
        </p:txBody>
      </p:sp>
      <p:sp>
        <p:nvSpPr>
          <p:cNvPr id="17" name="Footer Placeholder 16"/>
          <p:cNvSpPr>
            <a:spLocks noGrp="1"/>
          </p:cNvSpPr>
          <p:nvPr>
            <p:ph type="ftr" sz="quarter" idx="11"/>
          </p:nvPr>
        </p:nvSpPr>
        <p:spPr/>
        <p:txBody>
          <a:bodyPr/>
          <a:lstStyle/>
          <a:p>
            <a:r>
              <a:rPr lang="en-US" smtClean="0"/>
              <a:t>V.Tioukov, Predeal Oct-2013</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7384"/>
            <a:ext cx="5976664" cy="994122"/>
          </a:xfrm>
        </p:spPr>
        <p:txBody>
          <a:bodyPr>
            <a:noAutofit/>
          </a:bodyPr>
          <a:lstStyle/>
          <a:p>
            <a:r>
              <a:rPr lang="en-US" sz="3600" dirty="0" err="1" smtClean="0"/>
              <a:t>Microtracker</a:t>
            </a:r>
            <a:r>
              <a:rPr lang="en-US" sz="3600" dirty="0" smtClean="0"/>
              <a:t> Processing Chain</a:t>
            </a:r>
            <a:endParaRPr lang="en-US" sz="3600" dirty="0"/>
          </a:p>
        </p:txBody>
      </p:sp>
      <p:sp>
        <p:nvSpPr>
          <p:cNvPr id="4" name="TextBox 3"/>
          <p:cNvSpPr txBox="1"/>
          <p:nvPr/>
        </p:nvSpPr>
        <p:spPr>
          <a:xfrm>
            <a:off x="910104" y="1443554"/>
            <a:ext cx="1619289"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u="sng" dirty="0" smtClean="0"/>
              <a:t>Clusters</a:t>
            </a:r>
            <a:r>
              <a:rPr lang="en-US" dirty="0" smtClean="0"/>
              <a:t> </a:t>
            </a:r>
          </a:p>
          <a:p>
            <a:pPr algn="ctr"/>
            <a:r>
              <a:rPr lang="en-US" sz="1600" i="1" dirty="0" smtClean="0"/>
              <a:t>(set of pixels, 2D)</a:t>
            </a:r>
            <a:endParaRPr lang="en-US" sz="1600" i="1" dirty="0"/>
          </a:p>
        </p:txBody>
      </p:sp>
      <p:sp>
        <p:nvSpPr>
          <p:cNvPr id="5" name="TextBox 4"/>
          <p:cNvSpPr txBox="1"/>
          <p:nvPr/>
        </p:nvSpPr>
        <p:spPr>
          <a:xfrm>
            <a:off x="444365" y="4037583"/>
            <a:ext cx="2501582"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u="sng" dirty="0" smtClean="0"/>
              <a:t>Links</a:t>
            </a:r>
            <a:r>
              <a:rPr lang="en-US" dirty="0" smtClean="0"/>
              <a:t> </a:t>
            </a:r>
          </a:p>
          <a:p>
            <a:pPr algn="ctr"/>
            <a:r>
              <a:rPr lang="en-US" sz="1600" i="1" dirty="0" smtClean="0"/>
              <a:t>(pair of grains, 3D+2 slopes)</a:t>
            </a:r>
            <a:endParaRPr lang="en-US" sz="1600" i="1" dirty="0"/>
          </a:p>
        </p:txBody>
      </p:sp>
      <p:sp>
        <p:nvSpPr>
          <p:cNvPr id="6" name="TextBox 5"/>
          <p:cNvSpPr txBox="1"/>
          <p:nvPr/>
        </p:nvSpPr>
        <p:spPr>
          <a:xfrm>
            <a:off x="251520" y="5333727"/>
            <a:ext cx="2872388"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u="sng" dirty="0" err="1" smtClean="0"/>
              <a:t>Microtracks</a:t>
            </a:r>
            <a:r>
              <a:rPr lang="en-US" b="1" u="sng" dirty="0" smtClean="0"/>
              <a:t> </a:t>
            </a:r>
          </a:p>
          <a:p>
            <a:pPr algn="ctr"/>
            <a:r>
              <a:rPr lang="en-US" sz="1600" i="1" dirty="0" smtClean="0"/>
              <a:t>(set of grains, 3D+2 </a:t>
            </a:r>
            <a:r>
              <a:rPr lang="en-US" sz="1600" i="1" dirty="0" err="1" smtClean="0"/>
              <a:t>slopes+puls</a:t>
            </a:r>
            <a:r>
              <a:rPr lang="en-US" sz="1600" i="1" dirty="0" smtClean="0"/>
              <a:t>)</a:t>
            </a:r>
            <a:endParaRPr lang="en-US" sz="1600" i="1" dirty="0"/>
          </a:p>
        </p:txBody>
      </p:sp>
      <p:sp>
        <p:nvSpPr>
          <p:cNvPr id="10" name="TextBox 9"/>
          <p:cNvSpPr txBox="1"/>
          <p:nvPr/>
        </p:nvSpPr>
        <p:spPr>
          <a:xfrm>
            <a:off x="729193" y="2739698"/>
            <a:ext cx="1984839"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u="sng" dirty="0" smtClean="0"/>
              <a:t>Grains</a:t>
            </a:r>
          </a:p>
          <a:p>
            <a:pPr algn="ctr"/>
            <a:r>
              <a:rPr lang="en-US" sz="1600" i="1" dirty="0" smtClean="0"/>
              <a:t>(chain of clusters, 3D)</a:t>
            </a:r>
            <a:endParaRPr lang="en-US" sz="1600" i="1" dirty="0"/>
          </a:p>
        </p:txBody>
      </p:sp>
      <p:sp>
        <p:nvSpPr>
          <p:cNvPr id="13" name="Down Arrow 12"/>
          <p:cNvSpPr/>
          <p:nvPr/>
        </p:nvSpPr>
        <p:spPr>
          <a:xfrm>
            <a:off x="729193" y="2163634"/>
            <a:ext cx="1944216" cy="504056"/>
          </a:xfrm>
          <a:prstGeom prst="downArrow">
            <a:avLst>
              <a:gd name="adj1" fmla="val 75915"/>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Grains Finder</a:t>
            </a:r>
            <a:endParaRPr lang="en-US" b="1" dirty="0"/>
          </a:p>
        </p:txBody>
      </p:sp>
      <p:sp>
        <p:nvSpPr>
          <p:cNvPr id="14" name="Down Arrow 13"/>
          <p:cNvSpPr/>
          <p:nvPr/>
        </p:nvSpPr>
        <p:spPr>
          <a:xfrm>
            <a:off x="729193" y="3459778"/>
            <a:ext cx="1944216" cy="504056"/>
          </a:xfrm>
          <a:prstGeom prst="downArrow">
            <a:avLst>
              <a:gd name="adj1" fmla="val 75915"/>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t>Grains Linker</a:t>
            </a:r>
            <a:endParaRPr lang="en-US" b="1" dirty="0"/>
          </a:p>
        </p:txBody>
      </p:sp>
      <p:sp>
        <p:nvSpPr>
          <p:cNvPr id="15" name="Down Arrow 14"/>
          <p:cNvSpPr/>
          <p:nvPr/>
        </p:nvSpPr>
        <p:spPr>
          <a:xfrm>
            <a:off x="729193" y="4755922"/>
            <a:ext cx="1944216" cy="504056"/>
          </a:xfrm>
          <a:prstGeom prst="downArrow">
            <a:avLst>
              <a:gd name="adj1" fmla="val 75915"/>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MT Finder</a:t>
            </a:r>
            <a:endParaRPr lang="en-US" b="1" dirty="0"/>
          </a:p>
        </p:txBody>
      </p:sp>
      <p:sp>
        <p:nvSpPr>
          <p:cNvPr id="12" name="TextBox 11"/>
          <p:cNvSpPr txBox="1"/>
          <p:nvPr/>
        </p:nvSpPr>
        <p:spPr>
          <a:xfrm>
            <a:off x="3563888" y="908721"/>
            <a:ext cx="5256584" cy="550920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65113" indent="-173038" algn="ctr"/>
            <a:r>
              <a:rPr lang="en-US" sz="2800" b="1" u="sng" dirty="0" smtClean="0"/>
              <a:t>Grains Linker</a:t>
            </a:r>
          </a:p>
          <a:p>
            <a:pPr marL="265113" indent="-173038">
              <a:buFont typeface="Arial" pitchFamily="34" charset="0"/>
              <a:buChar char="•"/>
            </a:pPr>
            <a:endParaRPr lang="en-US" dirty="0"/>
          </a:p>
          <a:p>
            <a:pPr marL="265113" indent="-173038" algn="just">
              <a:buFont typeface="Arial" pitchFamily="34" charset="0"/>
              <a:buChar char="•"/>
            </a:pPr>
            <a:r>
              <a:rPr lang="en-US" dirty="0" smtClean="0"/>
              <a:t>Creates objects that possess directional information, links, by connecting two grains within the specified radius</a:t>
            </a:r>
          </a:p>
          <a:p>
            <a:pPr marL="265113" indent="-173038" algn="just">
              <a:buFont typeface="Arial" pitchFamily="34" charset="0"/>
              <a:buChar char="•"/>
            </a:pPr>
            <a:r>
              <a:rPr lang="en-US" dirty="0" smtClean="0"/>
              <a:t>Two strategies were implemented:</a:t>
            </a:r>
          </a:p>
          <a:p>
            <a:pPr marL="539750" lvl="1" indent="-182563" algn="just">
              <a:buFont typeface="Arial" pitchFamily="34" charset="0"/>
              <a:buChar char="•"/>
            </a:pPr>
            <a:r>
              <a:rPr lang="en-US" dirty="0" smtClean="0"/>
              <a:t>Blind linker (CPU optimized):</a:t>
            </a:r>
          </a:p>
          <a:p>
            <a:pPr marL="712788" lvl="2" indent="-173038" algn="just">
              <a:buFont typeface="Arial" pitchFamily="34" charset="0"/>
              <a:buChar char="•"/>
            </a:pPr>
            <a:r>
              <a:rPr lang="en-US" dirty="0" smtClean="0"/>
              <a:t>Simple, reliable and relatively fast</a:t>
            </a:r>
          </a:p>
          <a:p>
            <a:pPr marL="712788" lvl="2" indent="-173038" algn="just">
              <a:buFont typeface="Arial" pitchFamily="34" charset="0"/>
              <a:buChar char="•"/>
            </a:pPr>
            <a:r>
              <a:rPr lang="en-US" dirty="0" smtClean="0"/>
              <a:t>Unpractical at large link length scale since number of links grows rapidly</a:t>
            </a:r>
          </a:p>
          <a:p>
            <a:pPr marL="712788" lvl="2" indent="-173038" algn="just">
              <a:buFont typeface="Arial" pitchFamily="34" charset="0"/>
              <a:buChar char="•"/>
            </a:pPr>
            <a:r>
              <a:rPr lang="en-US" dirty="0" smtClean="0"/>
              <a:t>Ineffective with poor tracks (few grains, large gaps between grains)</a:t>
            </a:r>
          </a:p>
          <a:p>
            <a:pPr marL="539750" lvl="1" indent="-182563" algn="just">
              <a:buFont typeface="Arial" pitchFamily="34" charset="0"/>
              <a:buChar char="•"/>
            </a:pPr>
            <a:r>
              <a:rPr lang="en-US" dirty="0" smtClean="0"/>
              <a:t>Total linker (GPU optimized):</a:t>
            </a:r>
          </a:p>
          <a:p>
            <a:pPr marL="712788" lvl="2" indent="-173038" algn="just">
              <a:buFont typeface="Arial" pitchFamily="34" charset="0"/>
              <a:buChar char="•"/>
            </a:pPr>
            <a:r>
              <a:rPr lang="en-US" dirty="0" smtClean="0"/>
              <a:t>Calculates number of grains along the link and performs density cut</a:t>
            </a:r>
          </a:p>
          <a:p>
            <a:pPr marL="712788" lvl="2" indent="-173038" algn="just">
              <a:buFont typeface="Arial" pitchFamily="34" charset="0"/>
              <a:buChar char="•"/>
            </a:pPr>
            <a:r>
              <a:rPr lang="en-US" dirty="0" smtClean="0"/>
              <a:t>Should be more effective due to its far-reach (especially with poor tracks)</a:t>
            </a:r>
          </a:p>
          <a:p>
            <a:pPr marL="712788" lvl="2" indent="-173038" algn="just">
              <a:buFont typeface="Arial" pitchFamily="34" charset="0"/>
              <a:buChar char="•"/>
            </a:pPr>
            <a:r>
              <a:rPr lang="en-US" dirty="0" smtClean="0"/>
              <a:t>Ineffective at short link length scale due to large density fluctuations</a:t>
            </a:r>
          </a:p>
        </p:txBody>
      </p:sp>
      <p:cxnSp>
        <p:nvCxnSpPr>
          <p:cNvPr id="18" name="Elbow Connector 17"/>
          <p:cNvCxnSpPr>
            <a:stCxn id="14" idx="3"/>
            <a:endCxn id="12" idx="1"/>
          </p:cNvCxnSpPr>
          <p:nvPr/>
        </p:nvCxnSpPr>
        <p:spPr>
          <a:xfrm flipV="1">
            <a:off x="2673409" y="3663321"/>
            <a:ext cx="890479" cy="48485"/>
          </a:xfrm>
          <a:prstGeom prst="bentConnector3">
            <a:avLst>
              <a:gd name="adj1" fmla="val 50000"/>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Slide Number Placeholder 15"/>
          <p:cNvSpPr>
            <a:spLocks noGrp="1"/>
          </p:cNvSpPr>
          <p:nvPr>
            <p:ph type="sldNum" sz="quarter" idx="12"/>
          </p:nvPr>
        </p:nvSpPr>
        <p:spPr/>
        <p:txBody>
          <a:bodyPr/>
          <a:lstStyle/>
          <a:p>
            <a:fld id="{B6F15528-21DE-4FAA-801E-634DDDAF4B2B}" type="slidenum">
              <a:rPr lang="en-US" smtClean="0"/>
              <a:pPr/>
              <a:t>22</a:t>
            </a:fld>
            <a:endParaRPr lang="en-US"/>
          </a:p>
        </p:txBody>
      </p:sp>
      <p:sp>
        <p:nvSpPr>
          <p:cNvPr id="17" name="Footer Placeholder 16"/>
          <p:cNvSpPr>
            <a:spLocks noGrp="1"/>
          </p:cNvSpPr>
          <p:nvPr>
            <p:ph type="ftr" sz="quarter" idx="11"/>
          </p:nvPr>
        </p:nvSpPr>
        <p:spPr/>
        <p:txBody>
          <a:bodyPr/>
          <a:lstStyle/>
          <a:p>
            <a:r>
              <a:rPr lang="en-US" smtClean="0"/>
              <a:t>V.Tioukov, Predeal Oct-2013</a:t>
            </a: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7384"/>
            <a:ext cx="5976664" cy="994122"/>
          </a:xfrm>
        </p:spPr>
        <p:txBody>
          <a:bodyPr>
            <a:noAutofit/>
          </a:bodyPr>
          <a:lstStyle/>
          <a:p>
            <a:r>
              <a:rPr lang="en-US" sz="3600" dirty="0" err="1" smtClean="0"/>
              <a:t>Microtracker</a:t>
            </a:r>
            <a:r>
              <a:rPr lang="en-US" sz="3600" dirty="0" smtClean="0"/>
              <a:t> Processing Chain</a:t>
            </a:r>
            <a:endParaRPr lang="en-US" sz="3600" dirty="0"/>
          </a:p>
        </p:txBody>
      </p:sp>
      <p:sp>
        <p:nvSpPr>
          <p:cNvPr id="4" name="TextBox 3"/>
          <p:cNvSpPr txBox="1"/>
          <p:nvPr/>
        </p:nvSpPr>
        <p:spPr>
          <a:xfrm>
            <a:off x="910104" y="838200"/>
            <a:ext cx="1619289"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u="sng" dirty="0" smtClean="0"/>
              <a:t>Clusters</a:t>
            </a:r>
            <a:r>
              <a:rPr lang="en-US" dirty="0" smtClean="0"/>
              <a:t> </a:t>
            </a:r>
          </a:p>
          <a:p>
            <a:pPr algn="ctr"/>
            <a:r>
              <a:rPr lang="en-US" sz="1600" i="1" dirty="0" smtClean="0"/>
              <a:t>(set of pixels, 2D)</a:t>
            </a:r>
            <a:endParaRPr lang="en-US" sz="1600" i="1" dirty="0"/>
          </a:p>
        </p:txBody>
      </p:sp>
      <p:sp>
        <p:nvSpPr>
          <p:cNvPr id="5" name="TextBox 4"/>
          <p:cNvSpPr txBox="1"/>
          <p:nvPr/>
        </p:nvSpPr>
        <p:spPr>
          <a:xfrm>
            <a:off x="444365" y="3432229"/>
            <a:ext cx="2501582"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u="sng" dirty="0" smtClean="0"/>
              <a:t>Links</a:t>
            </a:r>
            <a:r>
              <a:rPr lang="en-US" dirty="0" smtClean="0"/>
              <a:t> </a:t>
            </a:r>
          </a:p>
          <a:p>
            <a:pPr algn="ctr"/>
            <a:r>
              <a:rPr lang="en-US" sz="1600" i="1" dirty="0" smtClean="0"/>
              <a:t>(pair of grains, 3D+2 slopes)</a:t>
            </a:r>
            <a:endParaRPr lang="en-US" sz="1600" i="1" dirty="0"/>
          </a:p>
        </p:txBody>
      </p:sp>
      <p:sp>
        <p:nvSpPr>
          <p:cNvPr id="6" name="TextBox 5"/>
          <p:cNvSpPr txBox="1"/>
          <p:nvPr/>
        </p:nvSpPr>
        <p:spPr>
          <a:xfrm>
            <a:off x="107504" y="4728373"/>
            <a:ext cx="3176382"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u="sng" dirty="0" err="1" smtClean="0"/>
              <a:t>Microtrack</a:t>
            </a:r>
            <a:r>
              <a:rPr lang="en-US" b="1" u="sng" dirty="0" err="1"/>
              <a:t>s</a:t>
            </a:r>
            <a:endParaRPr lang="en-US" b="1" u="sng" dirty="0" smtClean="0"/>
          </a:p>
          <a:p>
            <a:pPr algn="ctr"/>
            <a:r>
              <a:rPr lang="en-US" sz="1600" i="1" dirty="0" smtClean="0"/>
              <a:t>(set of grains, 3D+2 </a:t>
            </a:r>
            <a:r>
              <a:rPr lang="en-US" sz="1600" i="1" dirty="0" err="1" smtClean="0"/>
              <a:t>slopes+puls</a:t>
            </a:r>
            <a:r>
              <a:rPr lang="en-US" sz="1600" i="1" dirty="0" smtClean="0"/>
              <a:t>+</a:t>
            </a:r>
            <a:r>
              <a:rPr lang="el-GR" sz="1600" i="1" dirty="0" smtClean="0"/>
              <a:t> χ</a:t>
            </a:r>
            <a:r>
              <a:rPr lang="en-US" sz="1600" i="1" baseline="30000" dirty="0" smtClean="0"/>
              <a:t>2</a:t>
            </a:r>
            <a:r>
              <a:rPr lang="en-US" sz="1600" i="1" dirty="0" smtClean="0"/>
              <a:t>)</a:t>
            </a:r>
            <a:endParaRPr lang="en-US" sz="1600" i="1" dirty="0"/>
          </a:p>
        </p:txBody>
      </p:sp>
      <p:sp>
        <p:nvSpPr>
          <p:cNvPr id="10" name="TextBox 9"/>
          <p:cNvSpPr txBox="1"/>
          <p:nvPr/>
        </p:nvSpPr>
        <p:spPr>
          <a:xfrm>
            <a:off x="729193" y="2134344"/>
            <a:ext cx="1984839"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u="sng" dirty="0" smtClean="0"/>
              <a:t>Grains</a:t>
            </a:r>
          </a:p>
          <a:p>
            <a:pPr algn="ctr"/>
            <a:r>
              <a:rPr lang="en-US" sz="1600" i="1" dirty="0" smtClean="0"/>
              <a:t>(chain of clusters, 3D)</a:t>
            </a:r>
            <a:endParaRPr lang="en-US" sz="1600" i="1" dirty="0"/>
          </a:p>
        </p:txBody>
      </p:sp>
      <p:sp>
        <p:nvSpPr>
          <p:cNvPr id="13" name="Down Arrow 12"/>
          <p:cNvSpPr/>
          <p:nvPr/>
        </p:nvSpPr>
        <p:spPr>
          <a:xfrm>
            <a:off x="729193" y="1558280"/>
            <a:ext cx="1944216" cy="504056"/>
          </a:xfrm>
          <a:prstGeom prst="downArrow">
            <a:avLst>
              <a:gd name="adj1" fmla="val 75915"/>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Grains Finder</a:t>
            </a:r>
            <a:endParaRPr lang="en-US" b="1" dirty="0"/>
          </a:p>
        </p:txBody>
      </p:sp>
      <p:sp>
        <p:nvSpPr>
          <p:cNvPr id="14" name="Down Arrow 13"/>
          <p:cNvSpPr/>
          <p:nvPr/>
        </p:nvSpPr>
        <p:spPr>
          <a:xfrm>
            <a:off x="729193" y="2854424"/>
            <a:ext cx="1944216" cy="504056"/>
          </a:xfrm>
          <a:prstGeom prst="downArrow">
            <a:avLst>
              <a:gd name="adj1" fmla="val 75915"/>
              <a:gd name="adj2"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t>Grains Linker</a:t>
            </a:r>
            <a:endParaRPr lang="en-US" b="1" dirty="0"/>
          </a:p>
        </p:txBody>
      </p:sp>
      <p:sp>
        <p:nvSpPr>
          <p:cNvPr id="15" name="Down Arrow 14"/>
          <p:cNvSpPr/>
          <p:nvPr/>
        </p:nvSpPr>
        <p:spPr>
          <a:xfrm>
            <a:off x="729193" y="4150568"/>
            <a:ext cx="1944216" cy="504056"/>
          </a:xfrm>
          <a:prstGeom prst="downArrow">
            <a:avLst>
              <a:gd name="adj1" fmla="val 75915"/>
              <a:gd name="adj2" fmla="val 50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t>MT Finder</a:t>
            </a:r>
            <a:endParaRPr lang="en-US" b="1" dirty="0"/>
          </a:p>
        </p:txBody>
      </p:sp>
      <p:sp>
        <p:nvSpPr>
          <p:cNvPr id="12" name="TextBox 11"/>
          <p:cNvSpPr txBox="1"/>
          <p:nvPr/>
        </p:nvSpPr>
        <p:spPr>
          <a:xfrm>
            <a:off x="3563888" y="944716"/>
            <a:ext cx="5256584" cy="572464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65113" indent="-173038" algn="ctr"/>
            <a:r>
              <a:rPr lang="en-US" sz="2800" b="1" u="sng" dirty="0" err="1" smtClean="0"/>
              <a:t>Microtracks</a:t>
            </a:r>
            <a:r>
              <a:rPr lang="en-US" sz="2800" b="1" u="sng" dirty="0" smtClean="0"/>
              <a:t> Finder</a:t>
            </a:r>
          </a:p>
          <a:p>
            <a:pPr marL="265113" indent="-173038">
              <a:buFont typeface="Arial" pitchFamily="34" charset="0"/>
              <a:buChar char="•"/>
            </a:pPr>
            <a:endParaRPr lang="en-US" dirty="0"/>
          </a:p>
          <a:p>
            <a:pPr marL="265113" indent="-173038" algn="just">
              <a:buFont typeface="Arial" pitchFamily="34" charset="0"/>
              <a:buChar char="•"/>
            </a:pPr>
            <a:r>
              <a:rPr lang="en-US" sz="2000" dirty="0" smtClean="0"/>
              <a:t>Locates linear grain density anomalies (grain density increase along a particle’s track) in 3D-space by performing a 4D-histogramming of links</a:t>
            </a:r>
          </a:p>
          <a:p>
            <a:pPr marL="265113" indent="-173038" algn="just">
              <a:buFont typeface="Arial" pitchFamily="34" charset="0"/>
              <a:buChar char="•"/>
            </a:pPr>
            <a:r>
              <a:rPr lang="en-US" sz="2000" dirty="0" smtClean="0"/>
              <a:t>In order to improve efficiency at large angles 4D-historgamming is performed in two steps:</a:t>
            </a:r>
          </a:p>
          <a:p>
            <a:pPr marL="804863" lvl="1" indent="-265113" algn="just">
              <a:buFont typeface="+mj-lt"/>
              <a:buAutoNum type="arabicPeriod"/>
            </a:pPr>
            <a:r>
              <a:rPr lang="en-US" sz="2000" dirty="0" smtClean="0"/>
              <a:t>2D-hist in the angular space (</a:t>
            </a:r>
            <a:r>
              <a:rPr lang="el-GR" sz="2000" i="1" dirty="0" smtClean="0"/>
              <a:t>φ</a:t>
            </a:r>
            <a:r>
              <a:rPr lang="en-US" sz="2000" i="1" dirty="0" smtClean="0"/>
              <a:t>,</a:t>
            </a:r>
            <a:r>
              <a:rPr lang="el-GR" sz="2000" i="1" dirty="0" smtClean="0"/>
              <a:t>θ</a:t>
            </a:r>
            <a:r>
              <a:rPr lang="en-US" sz="2000" dirty="0" smtClean="0"/>
              <a:t>)</a:t>
            </a:r>
          </a:p>
          <a:p>
            <a:pPr marL="804863" lvl="1" indent="-265113" algn="just">
              <a:buFont typeface="+mj-lt"/>
              <a:buAutoNum type="arabicPeriod"/>
            </a:pPr>
            <a:r>
              <a:rPr lang="en-US" sz="2000" dirty="0" smtClean="0"/>
              <a:t>2D-hist in the coordinate space projected onto plane normal to the selected slope</a:t>
            </a:r>
          </a:p>
          <a:p>
            <a:pPr marL="265113" indent="-173038" algn="just">
              <a:buFont typeface="Arial" pitchFamily="34" charset="0"/>
              <a:buChar char="•"/>
            </a:pPr>
            <a:r>
              <a:rPr lang="en-US" sz="2000" dirty="0" smtClean="0"/>
              <a:t>All slope calculations are performed in (</a:t>
            </a:r>
            <a:r>
              <a:rPr lang="el-GR" sz="2000" i="1" dirty="0" smtClean="0"/>
              <a:t>φ</a:t>
            </a:r>
            <a:r>
              <a:rPr lang="en-US" sz="2000" i="1" dirty="0" smtClean="0"/>
              <a:t>,</a:t>
            </a:r>
            <a:r>
              <a:rPr lang="el-GR" sz="2000" i="1" dirty="0" smtClean="0"/>
              <a:t>θ</a:t>
            </a:r>
            <a:r>
              <a:rPr lang="en-US" sz="2000" dirty="0" smtClean="0"/>
              <a:t>)-space (not  using </a:t>
            </a:r>
            <a:r>
              <a:rPr lang="en-US" sz="2000" dirty="0" err="1" smtClean="0"/>
              <a:t>tx-ty</a:t>
            </a:r>
            <a:r>
              <a:rPr lang="en-US" sz="2000" dirty="0" smtClean="0"/>
              <a:t>)</a:t>
            </a:r>
          </a:p>
          <a:p>
            <a:pPr marL="265113" indent="-173038" algn="just">
              <a:buFont typeface="Arial" pitchFamily="34" charset="0"/>
              <a:buChar char="•"/>
            </a:pPr>
            <a:r>
              <a:rPr lang="en-US" sz="2000" dirty="0" smtClean="0"/>
              <a:t>All slope and spatial acceptances and thresholds depend on </a:t>
            </a:r>
            <a:r>
              <a:rPr lang="el-GR" sz="2000" i="1" dirty="0" smtClean="0"/>
              <a:t>θ</a:t>
            </a:r>
            <a:r>
              <a:rPr lang="en-US" sz="2000" dirty="0"/>
              <a:t> </a:t>
            </a:r>
            <a:r>
              <a:rPr lang="en-US" sz="2000" dirty="0" smtClean="0"/>
              <a:t>and are calculated in accordance with the grain model used</a:t>
            </a:r>
          </a:p>
          <a:p>
            <a:pPr marL="265113" indent="-173038" algn="just">
              <a:buFont typeface="Arial" pitchFamily="34" charset="0"/>
              <a:buChar char="•"/>
            </a:pPr>
            <a:r>
              <a:rPr lang="en-US" sz="2000" dirty="0" smtClean="0"/>
              <a:t>Performs calculation of track parameters (position, slopes, </a:t>
            </a:r>
            <a:r>
              <a:rPr lang="en-US" sz="2000" dirty="0" err="1" smtClean="0"/>
              <a:t>puls</a:t>
            </a:r>
            <a:r>
              <a:rPr lang="en-US" sz="2000" dirty="0" smtClean="0"/>
              <a:t>, </a:t>
            </a:r>
            <a:r>
              <a:rPr lang="el-GR" sz="2000" i="1" dirty="0" smtClean="0"/>
              <a:t>χ</a:t>
            </a:r>
            <a:r>
              <a:rPr lang="en-US" sz="2000" i="1" baseline="30000" dirty="0" smtClean="0"/>
              <a:t>2</a:t>
            </a:r>
            <a:r>
              <a:rPr lang="en-US" sz="2000" dirty="0" smtClean="0"/>
              <a:t>, etc)</a:t>
            </a:r>
          </a:p>
        </p:txBody>
      </p:sp>
      <p:cxnSp>
        <p:nvCxnSpPr>
          <p:cNvPr id="18" name="Elbow Connector 17"/>
          <p:cNvCxnSpPr>
            <a:stCxn id="15" idx="3"/>
          </p:cNvCxnSpPr>
          <p:nvPr/>
        </p:nvCxnSpPr>
        <p:spPr>
          <a:xfrm flipV="1">
            <a:off x="2673409" y="3201684"/>
            <a:ext cx="890479" cy="1200912"/>
          </a:xfrm>
          <a:prstGeom prst="bentConnector3">
            <a:avLst>
              <a:gd name="adj1" fmla="val 50000"/>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Slide Number Placeholder 15"/>
          <p:cNvSpPr>
            <a:spLocks noGrp="1"/>
          </p:cNvSpPr>
          <p:nvPr>
            <p:ph type="sldNum" sz="quarter" idx="12"/>
          </p:nvPr>
        </p:nvSpPr>
        <p:spPr/>
        <p:txBody>
          <a:bodyPr/>
          <a:lstStyle/>
          <a:p>
            <a:fld id="{B6F15528-21DE-4FAA-801E-634DDDAF4B2B}" type="slidenum">
              <a:rPr lang="en-US" smtClean="0"/>
              <a:pPr/>
              <a:t>23</a:t>
            </a:fld>
            <a:endParaRPr lang="en-US"/>
          </a:p>
        </p:txBody>
      </p:sp>
      <p:sp>
        <p:nvSpPr>
          <p:cNvPr id="17" name="Footer Placeholder 16"/>
          <p:cNvSpPr>
            <a:spLocks noGrp="1"/>
          </p:cNvSpPr>
          <p:nvPr>
            <p:ph type="ftr" sz="quarter" idx="11"/>
          </p:nvPr>
        </p:nvSpPr>
        <p:spPr/>
        <p:txBody>
          <a:bodyPr/>
          <a:lstStyle/>
          <a:p>
            <a:r>
              <a:rPr lang="en-US" smtClean="0"/>
              <a:t>V.Tioukov, Predeal Oct-2013</a:t>
            </a:r>
            <a:endParaRPr lang="en-US"/>
          </a:p>
        </p:txBody>
      </p:sp>
      <p:sp>
        <p:nvSpPr>
          <p:cNvPr id="3" name="TextBox 2"/>
          <p:cNvSpPr txBox="1"/>
          <p:nvPr/>
        </p:nvSpPr>
        <p:spPr>
          <a:xfrm>
            <a:off x="107504" y="5486400"/>
            <a:ext cx="3322712" cy="1323439"/>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a:glow rad="63500">
              <a:schemeClr val="accent4">
                <a:satMod val="175000"/>
                <a:alpha val="40000"/>
              </a:schemeClr>
            </a:glow>
            <a:outerShdw blurRad="40000" dist="20000" dir="5400000" rotWithShape="0">
              <a:srgbClr val="000000">
                <a:alpha val="38000"/>
              </a:srgbClr>
            </a:outerShdw>
          </a:effectLst>
        </p:spPr>
        <p:style>
          <a:lnRef idx="1">
            <a:schemeClr val="accent6"/>
          </a:lnRef>
          <a:fillRef idx="1002">
            <a:schemeClr val="lt2"/>
          </a:fillRef>
          <a:effectRef idx="1">
            <a:schemeClr val="accent6"/>
          </a:effectRef>
          <a:fontRef idx="minor">
            <a:schemeClr val="dk1"/>
          </a:fontRef>
        </p:style>
        <p:txBody>
          <a:bodyPr wrap="square" rtlCol="0">
            <a:spAutoFit/>
          </a:bodyPr>
          <a:lstStyle/>
          <a:p>
            <a:r>
              <a:rPr lang="en-US" sz="2000" dirty="0" smtClean="0"/>
              <a:t>No internal angular limits: horizontal tracks can be reconstructed as well as vertical ones</a:t>
            </a:r>
            <a:endParaRPr lang="en-US" sz="2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V.Tioukov, Predeal Oct-2013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24</a:t>
            </a:fld>
            <a:endParaRPr lang="en-US"/>
          </a:p>
        </p:txBody>
      </p:sp>
      <p:sp>
        <p:nvSpPr>
          <p:cNvPr id="6" name="Title 1"/>
          <p:cNvSpPr>
            <a:spLocks noGrp="1"/>
          </p:cNvSpPr>
          <p:nvPr>
            <p:ph type="title"/>
          </p:nvPr>
        </p:nvSpPr>
        <p:spPr>
          <a:xfrm>
            <a:off x="457200" y="274638"/>
            <a:ext cx="8229600" cy="922114"/>
          </a:xfrm>
        </p:spPr>
        <p:txBody>
          <a:bodyPr>
            <a:normAutofit fontScale="90000"/>
          </a:bodyPr>
          <a:lstStyle/>
          <a:p>
            <a:r>
              <a:rPr lang="en-US" dirty="0" smtClean="0"/>
              <a:t>LASSO Structure</a:t>
            </a:r>
            <a:br>
              <a:rPr lang="en-US" dirty="0" smtClean="0"/>
            </a:br>
            <a:r>
              <a:rPr lang="en-US" sz="3100" dirty="0" smtClean="0"/>
              <a:t>(Standard HW)</a:t>
            </a:r>
            <a:endParaRPr lang="en-US" dirty="0"/>
          </a:p>
        </p:txBody>
      </p:sp>
      <p:sp>
        <p:nvSpPr>
          <p:cNvPr id="7" name="Cube 6"/>
          <p:cNvSpPr/>
          <p:nvPr/>
        </p:nvSpPr>
        <p:spPr>
          <a:xfrm>
            <a:off x="4171389" y="5716764"/>
            <a:ext cx="1246494" cy="950710"/>
          </a:xfrm>
          <a:prstGeom prst="cube">
            <a:avLst>
              <a:gd name="adj" fmla="val 12444"/>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MICOS</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 LS-110 Stage</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 name="Oval 7"/>
          <p:cNvSpPr/>
          <p:nvPr/>
        </p:nvSpPr>
        <p:spPr>
          <a:xfrm>
            <a:off x="4283968" y="2996951"/>
            <a:ext cx="1411545" cy="1121337"/>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Calibri"/>
                <a:ea typeface="+mn-ea"/>
                <a:cs typeface="+mn-cs"/>
              </a:rPr>
              <a:t>Guide Module</a:t>
            </a: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900" b="0" i="0" u="none" strike="noStrike" kern="0" cap="none" spc="0" normalizeH="0" baseline="0" noProof="0" dirty="0" smtClean="0">
                <a:ln>
                  <a:noFill/>
                </a:ln>
                <a:solidFill>
                  <a:sysClr val="windowText" lastClr="000000"/>
                </a:solidFill>
                <a:effectLst/>
                <a:uLnTx/>
                <a:uFillTx/>
                <a:latin typeface="Calibri"/>
                <a:ea typeface="+mn-ea"/>
                <a:cs typeface="+mn-cs"/>
              </a:rPr>
              <a:t>PAVGuide.dll</a:t>
            </a:r>
            <a:endParaRPr kumimoji="0" lang="en-US" sz="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 name="Oval 8"/>
          <p:cNvSpPr/>
          <p:nvPr/>
        </p:nvSpPr>
        <p:spPr>
          <a:xfrm>
            <a:off x="1242010" y="4327295"/>
            <a:ext cx="1613582" cy="1185747"/>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Calibri"/>
                <a:ea typeface="+mn-ea"/>
                <a:cs typeface="+mn-cs"/>
              </a:rPr>
              <a:t>Stage Module</a:t>
            </a: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900" b="0" i="0" u="none" strike="noStrike" kern="0" cap="none" spc="0" normalizeH="0" baseline="0" noProof="0" dirty="0" smtClean="0">
                <a:ln>
                  <a:noFill/>
                </a:ln>
                <a:solidFill>
                  <a:sysClr val="windowText" lastClr="000000"/>
                </a:solidFill>
                <a:effectLst/>
                <a:uLnTx/>
                <a:uFillTx/>
                <a:latin typeface="Calibri"/>
                <a:ea typeface="+mn-ea"/>
                <a:cs typeface="+mn-cs"/>
              </a:rPr>
              <a:t>PAVStageModule.dll</a:t>
            </a: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 name="Oval 9"/>
          <p:cNvSpPr/>
          <p:nvPr/>
        </p:nvSpPr>
        <p:spPr>
          <a:xfrm>
            <a:off x="3811778" y="4361249"/>
            <a:ext cx="1574946" cy="1185747"/>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Calibri"/>
                <a:ea typeface="+mn-ea"/>
                <a:cs typeface="+mn-cs"/>
              </a:rPr>
              <a:t>Camera Module</a:t>
            </a: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900" b="0" i="0" u="none" strike="noStrike" kern="0" cap="none" spc="0" normalizeH="0" baseline="0" noProof="0" dirty="0" smtClean="0">
                <a:ln>
                  <a:noFill/>
                </a:ln>
                <a:solidFill>
                  <a:sysClr val="windowText" lastClr="000000"/>
                </a:solidFill>
                <a:effectLst/>
                <a:uLnTx/>
                <a:uFillTx/>
                <a:latin typeface="Calibri"/>
                <a:ea typeface="+mn-ea"/>
                <a:cs typeface="+mn-cs"/>
              </a:rPr>
              <a:t>PAVCameraModule.dll</a:t>
            </a:r>
            <a:endParaRPr kumimoji="0" lang="en-US" sz="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Oval 10"/>
          <p:cNvSpPr/>
          <p:nvPr/>
        </p:nvSpPr>
        <p:spPr>
          <a:xfrm>
            <a:off x="4283968" y="1506478"/>
            <a:ext cx="1872208" cy="1219700"/>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Calibri"/>
                <a:ea typeface="+mn-ea"/>
                <a:cs typeface="+mn-cs"/>
              </a:rPr>
              <a:t>Image Processing Module</a:t>
            </a: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900" b="0" i="0" u="none" strike="noStrike" kern="0" cap="none" spc="0" normalizeH="0" baseline="0" noProof="0" dirty="0" smtClean="0">
                <a:ln>
                  <a:noFill/>
                </a:ln>
                <a:solidFill>
                  <a:sysClr val="windowText" lastClr="000000"/>
                </a:solidFill>
                <a:effectLst/>
                <a:uLnTx/>
                <a:uFillTx/>
                <a:latin typeface="Calibri"/>
                <a:ea typeface="+mn-ea"/>
                <a:cs typeface="+mn-cs"/>
              </a:rPr>
              <a:t>PAVProcModule.dll</a:t>
            </a:r>
            <a:endParaRPr kumimoji="0" lang="en-US" sz="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 name="Rounded Rectangle 11"/>
          <p:cNvSpPr/>
          <p:nvPr/>
        </p:nvSpPr>
        <p:spPr>
          <a:xfrm>
            <a:off x="535324" y="1556077"/>
            <a:ext cx="3688185" cy="2376774"/>
          </a:xfrm>
          <a:prstGeom prst="roundRect">
            <a:avLst/>
          </a:prstGeom>
          <a:blipFill dpi="0" rotWithShape="1">
            <a:blip r:embed="rId2" cstate="print"/>
            <a:srcRect/>
            <a:stretch>
              <a:fillRect/>
            </a:stretch>
          </a:blipFill>
          <a:ln w="9525" cap="flat" cmpd="sng" algn="ctr">
            <a:solidFill>
              <a:srgbClr val="0F6FC6"/>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smtClean="0">
                <a:ln>
                  <a:noFill/>
                </a:ln>
                <a:solidFill>
                  <a:srgbClr val="0070C0"/>
                </a:solidFill>
                <a:effectLst/>
                <a:uLnTx/>
                <a:uFillTx/>
                <a:latin typeface="Calibri"/>
                <a:ea typeface="+mn-ea"/>
                <a:cs typeface="+mn-cs"/>
              </a:rPr>
              <a:t>GUI Module</a:t>
            </a:r>
            <a:endParaRPr kumimoji="0" lang="en-US" sz="4400" b="0" i="0" u="none" strike="noStrike" kern="0" cap="none" spc="0" normalizeH="0" baseline="0" noProof="0" dirty="0">
              <a:ln>
                <a:noFill/>
              </a:ln>
              <a:solidFill>
                <a:srgbClr val="0070C0"/>
              </a:solidFill>
              <a:effectLst/>
              <a:uLnTx/>
              <a:uFillTx/>
              <a:latin typeface="Calibri"/>
              <a:ea typeface="+mn-ea"/>
              <a:cs typeface="+mn-cs"/>
            </a:endParaRPr>
          </a:p>
        </p:txBody>
      </p:sp>
      <p:sp>
        <p:nvSpPr>
          <p:cNvPr id="13" name="Rectangle 12"/>
          <p:cNvSpPr/>
          <p:nvPr/>
        </p:nvSpPr>
        <p:spPr>
          <a:xfrm>
            <a:off x="2595084" y="4544104"/>
            <a:ext cx="1112820" cy="813075"/>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Calibri"/>
                <a:ea typeface="+mn-ea"/>
                <a:cs typeface="+mn-cs"/>
              </a:rPr>
              <a:t>Stage Adapter</a:t>
            </a: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900" b="0" i="0" u="none" strike="noStrike" kern="0" cap="none" spc="0" normalizeH="0" baseline="0" noProof="0" dirty="0" smtClean="0">
                <a:ln>
                  <a:noFill/>
                </a:ln>
                <a:solidFill>
                  <a:sysClr val="windowText" lastClr="000000"/>
                </a:solidFill>
                <a:effectLst/>
                <a:uLnTx/>
                <a:uFillTx/>
                <a:latin typeface="Calibri"/>
                <a:ea typeface="+mn-ea"/>
                <a:cs typeface="+mn-cs"/>
              </a:rPr>
              <a:t>FlexStage.dll</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 name="Rectangle 13"/>
          <p:cNvSpPr/>
          <p:nvPr/>
        </p:nvSpPr>
        <p:spPr>
          <a:xfrm>
            <a:off x="5122443" y="4544104"/>
            <a:ext cx="1130614" cy="803993"/>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Calibri"/>
                <a:ea typeface="+mn-ea"/>
                <a:cs typeface="+mn-cs"/>
              </a:rPr>
              <a:t>Camera Adapter</a:t>
            </a: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900" b="0" i="0" u="none" strike="noStrike" kern="0" cap="none" spc="0" normalizeH="0" baseline="0" noProof="0" dirty="0" smtClean="0">
                <a:ln>
                  <a:noFill/>
                </a:ln>
                <a:solidFill>
                  <a:sysClr val="windowText" lastClr="000000"/>
                </a:solidFill>
                <a:effectLst/>
                <a:uLnTx/>
                <a:uFillTx/>
                <a:latin typeface="Calibri"/>
                <a:ea typeface="+mn-ea"/>
                <a:cs typeface="+mn-cs"/>
              </a:rPr>
              <a:t>ONLCamera.dll</a:t>
            </a:r>
            <a:endParaRPr kumimoji="0" lang="en-US" sz="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 name="Rectangle 14"/>
          <p:cNvSpPr/>
          <p:nvPr/>
        </p:nvSpPr>
        <p:spPr>
          <a:xfrm>
            <a:off x="5803348" y="1772816"/>
            <a:ext cx="1288932" cy="767554"/>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ysClr val="windowText" lastClr="000000"/>
                </a:solidFill>
                <a:effectLst/>
                <a:uLnTx/>
                <a:uFillTx/>
                <a:latin typeface="Calibri"/>
                <a:ea typeface="+mn-ea"/>
                <a:cs typeface="+mn-cs"/>
              </a:rPr>
              <a:t>Clusterizer</a:t>
            </a:r>
            <a:r>
              <a:rPr kumimoji="0" lang="en-US" sz="2000"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20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2000" b="0" i="0" u="none" strike="noStrike" kern="0" cap="none" spc="0" normalizeH="0" baseline="0" noProof="0" dirty="0" smtClean="0">
                <a:ln>
                  <a:noFill/>
                </a:ln>
                <a:solidFill>
                  <a:sysClr val="windowText" lastClr="000000"/>
                </a:solidFill>
                <a:effectLst/>
                <a:uLnTx/>
                <a:uFillTx/>
                <a:latin typeface="Calibri"/>
                <a:ea typeface="+mn-ea"/>
                <a:cs typeface="+mn-cs"/>
              </a:rPr>
              <a:t>Library</a:t>
            </a:r>
            <a:r>
              <a:rPr kumimoji="0" lang="en-US" sz="1600"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16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900" b="0" i="0" u="none" strike="noStrike" kern="0" cap="none" spc="0" normalizeH="0" baseline="0" noProof="0" dirty="0" smtClean="0">
                <a:ln>
                  <a:noFill/>
                </a:ln>
                <a:solidFill>
                  <a:sysClr val="windowText" lastClr="000000"/>
                </a:solidFill>
                <a:effectLst/>
                <a:uLnTx/>
                <a:uFillTx/>
                <a:latin typeface="Calibri"/>
                <a:ea typeface="+mn-ea"/>
                <a:cs typeface="+mn-cs"/>
              </a:rPr>
              <a:t>OpBTProc.dll</a:t>
            </a:r>
            <a:endParaRPr kumimoji="0" lang="en-US" sz="8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6" name="Straight Arrow Connector 15"/>
          <p:cNvCxnSpPr>
            <a:endCxn id="10" idx="0"/>
          </p:cNvCxnSpPr>
          <p:nvPr/>
        </p:nvCxnSpPr>
        <p:spPr>
          <a:xfrm flipH="1">
            <a:off x="4599251" y="4057549"/>
            <a:ext cx="176190" cy="303700"/>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cxnSp>
        <p:nvCxnSpPr>
          <p:cNvPr id="17" name="Straight Arrow Connector 16"/>
          <p:cNvCxnSpPr>
            <a:stCxn id="8" idx="0"/>
            <a:endCxn id="11" idx="4"/>
          </p:cNvCxnSpPr>
          <p:nvPr/>
        </p:nvCxnSpPr>
        <p:spPr>
          <a:xfrm flipV="1">
            <a:off x="4989741" y="2726178"/>
            <a:ext cx="230331" cy="270773"/>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cxnSp>
        <p:nvCxnSpPr>
          <p:cNvPr id="18" name="Straight Arrow Connector 17"/>
          <p:cNvCxnSpPr>
            <a:stCxn id="15" idx="2"/>
            <a:endCxn id="8" idx="7"/>
          </p:cNvCxnSpPr>
          <p:nvPr/>
        </p:nvCxnSpPr>
        <p:spPr>
          <a:xfrm flipH="1">
            <a:off x="5488797" y="2540370"/>
            <a:ext cx="959017" cy="620797"/>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cxnSp>
        <p:nvCxnSpPr>
          <p:cNvPr id="19" name="Straight Arrow Connector 18"/>
          <p:cNvCxnSpPr>
            <a:endCxn id="29" idx="1"/>
          </p:cNvCxnSpPr>
          <p:nvPr/>
        </p:nvCxnSpPr>
        <p:spPr>
          <a:xfrm>
            <a:off x="7092280" y="2564904"/>
            <a:ext cx="426931" cy="603114"/>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cxnSp>
        <p:nvCxnSpPr>
          <p:cNvPr id="20" name="Straight Arrow Connector 19"/>
          <p:cNvCxnSpPr>
            <a:stCxn id="12" idx="3"/>
            <a:endCxn id="8" idx="1"/>
          </p:cNvCxnSpPr>
          <p:nvPr/>
        </p:nvCxnSpPr>
        <p:spPr>
          <a:xfrm>
            <a:off x="4223509" y="2744464"/>
            <a:ext cx="267175" cy="416703"/>
          </a:xfrm>
          <a:prstGeom prst="straightConnector1">
            <a:avLst/>
          </a:prstGeom>
          <a:noFill/>
          <a:ln w="38100" cap="flat" cmpd="sng" algn="ctr">
            <a:solidFill>
              <a:srgbClr val="8064A2"/>
            </a:solidFill>
            <a:prstDash val="solid"/>
            <a:headEnd type="none"/>
            <a:tailEnd type="arrow"/>
          </a:ln>
          <a:effectLst>
            <a:outerShdw blurRad="40000" dist="23000" dir="5400000" rotWithShape="0">
              <a:srgbClr val="000000">
                <a:alpha val="35000"/>
              </a:srgbClr>
            </a:outerShdw>
          </a:effectLst>
        </p:spPr>
      </p:cxnSp>
      <p:cxnSp>
        <p:nvCxnSpPr>
          <p:cNvPr id="21" name="Straight Arrow Connector 20"/>
          <p:cNvCxnSpPr>
            <a:stCxn id="8" idx="3"/>
            <a:endCxn id="9" idx="7"/>
          </p:cNvCxnSpPr>
          <p:nvPr/>
        </p:nvCxnSpPr>
        <p:spPr>
          <a:xfrm flipH="1">
            <a:off x="2619288" y="3954072"/>
            <a:ext cx="1871396" cy="546872"/>
          </a:xfrm>
          <a:prstGeom prst="straightConnector1">
            <a:avLst/>
          </a:prstGeom>
          <a:noFill/>
          <a:ln w="38100" cap="flat" cmpd="sng" algn="ctr">
            <a:solidFill>
              <a:srgbClr val="8064A2"/>
            </a:solidFill>
            <a:prstDash val="solid"/>
            <a:tailEnd type="arrow"/>
          </a:ln>
          <a:effectLst>
            <a:outerShdw blurRad="40000" dist="23000" dir="5400000" rotWithShape="0">
              <a:srgbClr val="000000">
                <a:alpha val="35000"/>
              </a:srgbClr>
            </a:outerShdw>
          </a:effectLst>
        </p:spPr>
      </p:cxnSp>
      <p:sp>
        <p:nvSpPr>
          <p:cNvPr id="22" name="Cube 21"/>
          <p:cNvSpPr/>
          <p:nvPr/>
        </p:nvSpPr>
        <p:spPr>
          <a:xfrm>
            <a:off x="5739104" y="5716764"/>
            <a:ext cx="1384994" cy="952596"/>
          </a:xfrm>
          <a:prstGeom prst="cube">
            <a:avLst>
              <a:gd name="adj" fmla="val 13433"/>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ysClr val="windowText" lastClr="000000"/>
                </a:solidFill>
                <a:effectLst/>
                <a:uLnTx/>
                <a:uFillTx/>
                <a:latin typeface="Calibri"/>
                <a:ea typeface="+mn-ea"/>
                <a:cs typeface="+mn-cs"/>
              </a:rPr>
              <a:t>Mikrotron</a:t>
            </a: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 MC-1310 Camera</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 name="Cube 22"/>
          <p:cNvSpPr/>
          <p:nvPr/>
        </p:nvSpPr>
        <p:spPr>
          <a:xfrm>
            <a:off x="5796137" y="3072884"/>
            <a:ext cx="1440160" cy="1045405"/>
          </a:xfrm>
          <a:prstGeom prst="cube">
            <a:avLst>
              <a:gd name="adj" fmla="val 11623"/>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ysClr val="windowText" lastClr="000000"/>
                </a:solidFill>
                <a:effectLst/>
                <a:uLnTx/>
                <a:uFillTx/>
                <a:latin typeface="Calibri"/>
                <a:ea typeface="+mn-ea"/>
                <a:cs typeface="+mn-cs"/>
              </a:rPr>
              <a:t>Matrox</a:t>
            </a: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 </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1600" b="0" i="0" u="none" strike="noStrike" kern="0" cap="none" spc="0" normalizeH="0" baseline="0" noProof="0" dirty="0" smtClean="0">
                <a:ln>
                  <a:noFill/>
                </a:ln>
                <a:solidFill>
                  <a:sysClr val="windowText" lastClr="000000"/>
                </a:solidFill>
                <a:effectLst/>
                <a:uLnTx/>
                <a:uFillTx/>
                <a:latin typeface="Calibri"/>
                <a:ea typeface="+mn-ea"/>
                <a:cs typeface="+mn-cs"/>
              </a:rPr>
              <a:t>Odyssey </a:t>
            </a:r>
            <a:r>
              <a:rPr kumimoji="0" lang="en-US" sz="1600" b="0" i="0" u="none" strike="noStrike" kern="0" cap="none" spc="0" normalizeH="0" baseline="0" noProof="0" dirty="0" err="1" smtClean="0">
                <a:ln>
                  <a:noFill/>
                </a:ln>
                <a:solidFill>
                  <a:sysClr val="windowText" lastClr="000000"/>
                </a:solidFill>
                <a:effectLst/>
                <a:uLnTx/>
                <a:uFillTx/>
                <a:latin typeface="Calibri"/>
                <a:ea typeface="+mn-ea"/>
                <a:cs typeface="+mn-cs"/>
              </a:rPr>
              <a:t>XPro</a:t>
            </a:r>
            <a:r>
              <a:rPr kumimoji="0" lang="en-US" sz="1600" b="0" i="0" u="none" strike="noStrike" kern="0" cap="none" spc="0" normalizeH="0" baseline="0" noProof="0" dirty="0" smtClean="0">
                <a:ln>
                  <a:noFill/>
                </a:ln>
                <a:solidFill>
                  <a:sysClr val="windowText" lastClr="000000"/>
                </a:solidFill>
                <a:effectLst/>
                <a:uLnTx/>
                <a:uFillTx/>
                <a:latin typeface="Calibri"/>
                <a:ea typeface="+mn-ea"/>
                <a:cs typeface="+mn-cs"/>
              </a:rPr>
              <a:t> </a:t>
            </a: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Board</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 name="Cube 23"/>
          <p:cNvSpPr/>
          <p:nvPr/>
        </p:nvSpPr>
        <p:spPr>
          <a:xfrm>
            <a:off x="7450283" y="1574386"/>
            <a:ext cx="1179810" cy="952596"/>
          </a:xfrm>
          <a:prstGeom prst="cube">
            <a:avLst>
              <a:gd name="adj" fmla="val 13433"/>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ysClr val="windowText" lastClr="000000"/>
                </a:solidFill>
                <a:effectLst/>
                <a:uLnTx/>
                <a:uFillTx/>
                <a:latin typeface="Calibri"/>
                <a:ea typeface="+mn-ea"/>
                <a:cs typeface="+mn-cs"/>
              </a:rPr>
              <a:t>nVidia</a:t>
            </a: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GTX 690</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Board</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 name="Up-Down Arrow 24"/>
          <p:cNvSpPr/>
          <p:nvPr/>
        </p:nvSpPr>
        <p:spPr>
          <a:xfrm>
            <a:off x="6578416" y="4118289"/>
            <a:ext cx="279040" cy="1639974"/>
          </a:xfrm>
          <a:prstGeom prst="upDownArrow">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Up-Down Arrow 25"/>
          <p:cNvSpPr/>
          <p:nvPr/>
        </p:nvSpPr>
        <p:spPr>
          <a:xfrm>
            <a:off x="5909774" y="4118289"/>
            <a:ext cx="279040" cy="425815"/>
          </a:xfrm>
          <a:prstGeom prst="upDownArrow">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Cube 26"/>
          <p:cNvSpPr/>
          <p:nvPr/>
        </p:nvSpPr>
        <p:spPr>
          <a:xfrm>
            <a:off x="7316374" y="5714878"/>
            <a:ext cx="1241905" cy="952596"/>
          </a:xfrm>
          <a:prstGeom prst="cube">
            <a:avLst>
              <a:gd name="adj" fmla="val 13433"/>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HDD</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8" name="Down Arrow 27"/>
          <p:cNvSpPr/>
          <p:nvPr/>
        </p:nvSpPr>
        <p:spPr>
          <a:xfrm>
            <a:off x="7837100" y="4057549"/>
            <a:ext cx="279040" cy="1727123"/>
          </a:xfrm>
          <a:prstGeom prst="downArrow">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val 28"/>
          <p:cNvSpPr/>
          <p:nvPr/>
        </p:nvSpPr>
        <p:spPr>
          <a:xfrm>
            <a:off x="7308304" y="3004977"/>
            <a:ext cx="1440160" cy="1113312"/>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latin typeface="Calibri"/>
                <a:ea typeface="+mn-ea"/>
                <a:cs typeface="+mn-cs"/>
              </a:rPr>
              <a:t>Tracker Module</a:t>
            </a:r>
            <a:br>
              <a:rPr kumimoji="0" lang="en-US" sz="20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900" b="0" i="0" u="none" strike="noStrike" kern="0" cap="none" spc="0" normalizeH="0" baseline="0" noProof="0" dirty="0" smtClean="0">
                <a:ln>
                  <a:noFill/>
                </a:ln>
                <a:solidFill>
                  <a:sysClr val="windowText" lastClr="000000"/>
                </a:solidFill>
                <a:effectLst/>
                <a:uLnTx/>
                <a:uFillTx/>
                <a:latin typeface="Calibri"/>
                <a:ea typeface="+mn-ea"/>
                <a:cs typeface="+mn-cs"/>
              </a:rPr>
              <a:t>OpTraProc.dll</a:t>
            </a:r>
            <a:endParaRPr kumimoji="0" lang="en-US" sz="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0" name="Cube 29"/>
          <p:cNvSpPr/>
          <p:nvPr/>
        </p:nvSpPr>
        <p:spPr>
          <a:xfrm>
            <a:off x="2485229" y="5716764"/>
            <a:ext cx="1419130" cy="950710"/>
          </a:xfrm>
          <a:prstGeom prst="cube">
            <a:avLst>
              <a:gd name="adj" fmla="val 13410"/>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NI Motion</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PCI-7344 Board</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 name="Cube 30"/>
          <p:cNvSpPr/>
          <p:nvPr/>
        </p:nvSpPr>
        <p:spPr>
          <a:xfrm>
            <a:off x="856545" y="5716764"/>
            <a:ext cx="1385821" cy="950710"/>
          </a:xfrm>
          <a:prstGeom prst="cube">
            <a:avLst>
              <a:gd name="adj" fmla="val 13410"/>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MICOS </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MS-8 </a:t>
            </a:r>
            <a:b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br>
            <a:r>
              <a:rPr kumimoji="0" lang="en-US" sz="1800" b="0" i="0" u="none" strike="noStrike" kern="0" cap="none" spc="0" normalizeH="0" baseline="0" noProof="0" dirty="0" smtClean="0">
                <a:ln>
                  <a:noFill/>
                </a:ln>
                <a:solidFill>
                  <a:sysClr val="windowText" lastClr="000000"/>
                </a:solidFill>
                <a:effectLst/>
                <a:uLnTx/>
                <a:uFillTx/>
                <a:latin typeface="Calibri"/>
                <a:ea typeface="+mn-ea"/>
                <a:cs typeface="+mn-cs"/>
              </a:rPr>
              <a:t>Stage</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 name="Up-Down Arrow 31"/>
          <p:cNvSpPr/>
          <p:nvPr/>
        </p:nvSpPr>
        <p:spPr>
          <a:xfrm rot="16200000">
            <a:off x="3879342" y="5988743"/>
            <a:ext cx="276607" cy="411727"/>
          </a:xfrm>
          <a:prstGeom prst="upDownArrow">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3" name="Up-Down Arrow 32"/>
          <p:cNvSpPr/>
          <p:nvPr/>
        </p:nvSpPr>
        <p:spPr>
          <a:xfrm rot="16200000">
            <a:off x="2197909" y="6003925"/>
            <a:ext cx="276607" cy="381362"/>
          </a:xfrm>
          <a:prstGeom prst="upDownArrow">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4" name="Up-Down Arrow 33"/>
          <p:cNvSpPr/>
          <p:nvPr/>
        </p:nvSpPr>
        <p:spPr>
          <a:xfrm>
            <a:off x="3002073" y="5408200"/>
            <a:ext cx="295752" cy="346844"/>
          </a:xfrm>
          <a:prstGeom prst="upDownArrow">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Up-Down Arrow 34"/>
          <p:cNvSpPr/>
          <p:nvPr/>
        </p:nvSpPr>
        <p:spPr>
          <a:xfrm rot="16200000">
            <a:off x="7131141" y="1950319"/>
            <a:ext cx="303698" cy="381415"/>
          </a:xfrm>
          <a:prstGeom prst="upDownArrow">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6" name="Up-Down Arrow 35"/>
          <p:cNvSpPr/>
          <p:nvPr/>
        </p:nvSpPr>
        <p:spPr>
          <a:xfrm>
            <a:off x="7865782" y="2525095"/>
            <a:ext cx="279040" cy="499878"/>
          </a:xfrm>
          <a:prstGeom prst="upDownArrow">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Up-Down Arrow 36"/>
          <p:cNvSpPr/>
          <p:nvPr/>
        </p:nvSpPr>
        <p:spPr>
          <a:xfrm>
            <a:off x="6588224" y="2478315"/>
            <a:ext cx="279040" cy="668137"/>
          </a:xfrm>
          <a:prstGeom prst="upDownArrow">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169608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1143000"/>
          </a:xfrm>
        </p:spPr>
        <p:txBody>
          <a:bodyPr/>
          <a:lstStyle/>
          <a:p>
            <a:r>
              <a:rPr lang="en-US" dirty="0" err="1" smtClean="0"/>
              <a:t>Pions</a:t>
            </a:r>
            <a:r>
              <a:rPr lang="en-US" dirty="0" smtClean="0"/>
              <a:t> test beam (2007) data</a:t>
            </a:r>
            <a:endParaRPr lang="it-IT" dirty="0"/>
          </a:p>
        </p:txBody>
      </p:sp>
      <p:pic>
        <p:nvPicPr>
          <p:cNvPr id="6" name="Picture 5" descr="theta_exp_8.gif"/>
          <p:cNvPicPr>
            <a:picLocks noChangeAspect="1"/>
          </p:cNvPicPr>
          <p:nvPr/>
        </p:nvPicPr>
        <p:blipFill>
          <a:blip r:embed="rId2" cstate="print"/>
          <a:stretch>
            <a:fillRect/>
          </a:stretch>
        </p:blipFill>
        <p:spPr>
          <a:xfrm>
            <a:off x="0" y="3344040"/>
            <a:ext cx="5181600" cy="3513959"/>
          </a:xfrm>
          <a:prstGeom prst="rect">
            <a:avLst/>
          </a:prstGeom>
        </p:spPr>
      </p:pic>
      <p:pic>
        <p:nvPicPr>
          <p:cNvPr id="5" name="Picture 4" descr="txty_exp_8.gif"/>
          <p:cNvPicPr>
            <a:picLocks noChangeAspect="1"/>
          </p:cNvPicPr>
          <p:nvPr/>
        </p:nvPicPr>
        <p:blipFill>
          <a:blip r:embed="rId3" cstate="print"/>
          <a:stretch>
            <a:fillRect/>
          </a:stretch>
        </p:blipFill>
        <p:spPr>
          <a:xfrm>
            <a:off x="3276600" y="914401"/>
            <a:ext cx="5867400" cy="3979042"/>
          </a:xfrm>
          <a:prstGeom prst="rect">
            <a:avLst/>
          </a:prstGeom>
        </p:spPr>
      </p:pic>
      <p:sp>
        <p:nvSpPr>
          <p:cNvPr id="8" name="TextBox 7"/>
          <p:cNvSpPr txBox="1"/>
          <p:nvPr/>
        </p:nvSpPr>
        <p:spPr>
          <a:xfrm>
            <a:off x="4191000" y="1600200"/>
            <a:ext cx="3860993" cy="369332"/>
          </a:xfrm>
          <a:prstGeom prst="rect">
            <a:avLst/>
          </a:prstGeom>
          <a:noFill/>
        </p:spPr>
        <p:txBody>
          <a:bodyPr wrap="none" rtlCol="0">
            <a:spAutoFit/>
          </a:bodyPr>
          <a:lstStyle/>
          <a:p>
            <a:r>
              <a:rPr lang="en-US" dirty="0" smtClean="0"/>
              <a:t>8 peaks covers range up to slope = 0.85</a:t>
            </a:r>
            <a:endParaRPr lang="it-IT" dirty="0"/>
          </a:p>
        </p:txBody>
      </p:sp>
      <p:sp>
        <p:nvSpPr>
          <p:cNvPr id="9" name="TextBox 8"/>
          <p:cNvSpPr txBox="1"/>
          <p:nvPr/>
        </p:nvSpPr>
        <p:spPr>
          <a:xfrm>
            <a:off x="152400" y="990600"/>
            <a:ext cx="3048000" cy="2031325"/>
          </a:xfrm>
          <a:prstGeom prst="rect">
            <a:avLst/>
          </a:prstGeom>
          <a:noFill/>
        </p:spPr>
        <p:txBody>
          <a:bodyPr wrap="square" rtlCol="0">
            <a:spAutoFit/>
          </a:bodyPr>
          <a:lstStyle/>
          <a:p>
            <a:r>
              <a:rPr lang="en-US" dirty="0" smtClean="0"/>
              <a:t>The data from the CERN </a:t>
            </a:r>
            <a:r>
              <a:rPr lang="en-US" dirty="0" err="1" smtClean="0"/>
              <a:t>pions</a:t>
            </a:r>
            <a:endParaRPr lang="en-US" dirty="0" smtClean="0"/>
          </a:p>
          <a:p>
            <a:r>
              <a:rPr lang="en-US" dirty="0" smtClean="0"/>
              <a:t>test-beam of 6-7 years ago </a:t>
            </a:r>
          </a:p>
          <a:p>
            <a:r>
              <a:rPr lang="en-US" dirty="0" smtClean="0"/>
              <a:t>typically used for this kind of </a:t>
            </a:r>
          </a:p>
          <a:p>
            <a:r>
              <a:rPr lang="en-US" dirty="0" smtClean="0"/>
              <a:t>test. Emulsions are little bit yellow-green, but still usable.</a:t>
            </a:r>
          </a:p>
          <a:p>
            <a:endParaRPr lang="en-US" dirty="0" smtClean="0"/>
          </a:p>
          <a:p>
            <a:r>
              <a:rPr lang="en-US" dirty="0" smtClean="0"/>
              <a:t>8 plates without lead</a:t>
            </a:r>
            <a:endParaRPr lang="it-IT"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25</a:t>
            </a:fld>
            <a:endParaRPr lang="en-US"/>
          </a:p>
        </p:txBody>
      </p:sp>
      <p:sp>
        <p:nvSpPr>
          <p:cNvPr id="10" name="Footer Placeholder 9"/>
          <p:cNvSpPr>
            <a:spLocks noGrp="1"/>
          </p:cNvSpPr>
          <p:nvPr>
            <p:ph type="ftr" sz="quarter" idx="11"/>
          </p:nvPr>
        </p:nvSpPr>
        <p:spPr/>
        <p:txBody>
          <a:bodyPr/>
          <a:lstStyle/>
          <a:p>
            <a:r>
              <a:rPr lang="en-US" smtClean="0"/>
              <a:t>V.Tioukov, Predeal Oct-2013</a:t>
            </a: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Effect of the resent improvements on the </a:t>
            </a:r>
            <a:r>
              <a:rPr lang="en-US" sz="2800" dirty="0" err="1" smtClean="0"/>
              <a:t>basetracks</a:t>
            </a:r>
            <a:r>
              <a:rPr lang="en-US" sz="2800" dirty="0" smtClean="0"/>
              <a:t> efficiency</a:t>
            </a:r>
            <a:br>
              <a:rPr lang="en-US" sz="2800" dirty="0" smtClean="0"/>
            </a:br>
            <a:r>
              <a:rPr lang="en-US" sz="2800" dirty="0" smtClean="0"/>
              <a:t>(2007 test beam data, S&amp;G mode scan)</a:t>
            </a:r>
            <a:endParaRPr lang="en-US" sz="28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5362" y="1615280"/>
            <a:ext cx="7548038" cy="5118785"/>
          </a:xfrm>
        </p:spPr>
      </p:pic>
      <p:sp>
        <p:nvSpPr>
          <p:cNvPr id="4" name="Footer Placeholder 3"/>
          <p:cNvSpPr>
            <a:spLocks noGrp="1"/>
          </p:cNvSpPr>
          <p:nvPr>
            <p:ph type="ftr" sz="quarter" idx="11"/>
          </p:nvPr>
        </p:nvSpPr>
        <p:spPr/>
        <p:txBody>
          <a:bodyPr/>
          <a:lstStyle/>
          <a:p>
            <a:r>
              <a:rPr lang="en-US" smtClean="0"/>
              <a:t>V.Tioukov, Predeal Oct-2013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26350693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rbg_tytx_5.gif"/>
          <p:cNvPicPr>
            <a:picLocks noChangeAspect="1"/>
          </p:cNvPicPr>
          <p:nvPr/>
        </p:nvPicPr>
        <p:blipFill>
          <a:blip r:embed="rId2" cstate="print"/>
          <a:stretch>
            <a:fillRect/>
          </a:stretch>
        </p:blipFill>
        <p:spPr>
          <a:xfrm>
            <a:off x="1257300" y="2057400"/>
            <a:ext cx="6629400" cy="4495800"/>
          </a:xfrm>
          <a:prstGeom prst="rect">
            <a:avLst/>
          </a:prstGeom>
        </p:spPr>
      </p:pic>
      <p:sp>
        <p:nvSpPr>
          <p:cNvPr id="8" name="Title 1"/>
          <p:cNvSpPr txBox="1">
            <a:spLocks/>
          </p:cNvSpPr>
          <p:nvPr/>
        </p:nvSpPr>
        <p:spPr>
          <a:xfrm>
            <a:off x="304800" y="7620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Nagoya Tau plates reconstructed in the transportation order </a:t>
            </a:r>
          </a:p>
        </p:txBody>
      </p:sp>
      <p:sp>
        <p:nvSpPr>
          <p:cNvPr id="12" name="TextBox 11"/>
          <p:cNvSpPr txBox="1"/>
          <p:nvPr/>
        </p:nvSpPr>
        <p:spPr>
          <a:xfrm>
            <a:off x="762000" y="1210270"/>
            <a:ext cx="7961860" cy="923330"/>
          </a:xfrm>
          <a:prstGeom prst="rect">
            <a:avLst/>
          </a:prstGeom>
          <a:noFill/>
        </p:spPr>
        <p:txBody>
          <a:bodyPr wrap="none" rtlCol="0">
            <a:spAutoFit/>
          </a:bodyPr>
          <a:lstStyle/>
          <a:p>
            <a:pPr lvl="0"/>
            <a:r>
              <a:rPr lang="en-US" dirty="0" smtClean="0"/>
              <a:t>All scanned plates we aligned in the transportation order: with </a:t>
            </a:r>
            <a:r>
              <a:rPr lang="en-US" dirty="0" err="1" smtClean="0"/>
              <a:t>Zgap</a:t>
            </a:r>
            <a:r>
              <a:rPr lang="en-US" dirty="0" smtClean="0"/>
              <a:t> = 300 microns </a:t>
            </a:r>
          </a:p>
          <a:p>
            <a:pPr lvl="0"/>
            <a:r>
              <a:rPr lang="en-US" dirty="0" smtClean="0"/>
              <a:t>Long passing throw transportation tracks were used for efficiency estimation</a:t>
            </a:r>
          </a:p>
          <a:p>
            <a:pPr lvl="0"/>
            <a:r>
              <a:rPr lang="en-US" dirty="0" smtClean="0"/>
              <a:t>Angular acceptance in this test is up to tan = 5.5</a:t>
            </a:r>
            <a:endParaRPr lang="it-IT" dirty="0" smtClean="0"/>
          </a:p>
        </p:txBody>
      </p:sp>
      <p:sp>
        <p:nvSpPr>
          <p:cNvPr id="6" name="Rectangle 5"/>
          <p:cNvSpPr/>
          <p:nvPr/>
        </p:nvSpPr>
        <p:spPr>
          <a:xfrm>
            <a:off x="3733800" y="3657600"/>
            <a:ext cx="1524000" cy="1219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Box 8"/>
          <p:cNvSpPr txBox="1"/>
          <p:nvPr/>
        </p:nvSpPr>
        <p:spPr>
          <a:xfrm>
            <a:off x="4843441" y="3276600"/>
            <a:ext cx="1100159" cy="369332"/>
          </a:xfrm>
          <a:prstGeom prst="rect">
            <a:avLst/>
          </a:prstGeom>
          <a:noFill/>
        </p:spPr>
        <p:txBody>
          <a:bodyPr wrap="square" rtlCol="0">
            <a:spAutoFit/>
          </a:bodyPr>
          <a:lstStyle/>
          <a:p>
            <a:r>
              <a:rPr lang="en-US" dirty="0" smtClean="0">
                <a:solidFill>
                  <a:srgbClr val="FFFF00"/>
                </a:solidFill>
              </a:rPr>
              <a:t>1 radian</a:t>
            </a:r>
            <a:endParaRPr lang="it-IT" dirty="0">
              <a:solidFill>
                <a:srgbClr val="FFFF00"/>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27</a:t>
            </a:fld>
            <a:endParaRPr lang="en-US"/>
          </a:p>
        </p:txBody>
      </p:sp>
      <p:sp>
        <p:nvSpPr>
          <p:cNvPr id="11" name="Footer Placeholder 10"/>
          <p:cNvSpPr>
            <a:spLocks noGrp="1"/>
          </p:cNvSpPr>
          <p:nvPr>
            <p:ph type="ftr" sz="quarter" idx="11"/>
          </p:nvPr>
        </p:nvSpPr>
        <p:spPr/>
        <p:txBody>
          <a:bodyPr/>
          <a:lstStyle/>
          <a:p>
            <a:r>
              <a:rPr lang="en-US" smtClean="0"/>
              <a:t>V.Tioukov, Predeal Oct-2013</a:t>
            </a:r>
            <a:endParaRPr lang="en-US"/>
          </a:p>
        </p:txBody>
      </p:sp>
    </p:spTree>
    <p:extLst>
      <p:ext uri="{BB962C8B-B14F-4D97-AF65-F5344CB8AC3E}">
        <p14:creationId xmlns:p14="http://schemas.microsoft.com/office/powerpoint/2010/main" val="8163367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04800" y="76200"/>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Nagoya Tau plates reconstructed in the transportation order </a:t>
            </a:r>
          </a:p>
        </p:txBody>
      </p:sp>
      <p:sp>
        <p:nvSpPr>
          <p:cNvPr id="12" name="TextBox 11"/>
          <p:cNvSpPr txBox="1"/>
          <p:nvPr/>
        </p:nvSpPr>
        <p:spPr>
          <a:xfrm>
            <a:off x="762000" y="1210270"/>
            <a:ext cx="7961860" cy="923330"/>
          </a:xfrm>
          <a:prstGeom prst="rect">
            <a:avLst/>
          </a:prstGeom>
          <a:noFill/>
        </p:spPr>
        <p:txBody>
          <a:bodyPr wrap="none" rtlCol="0">
            <a:spAutoFit/>
          </a:bodyPr>
          <a:lstStyle/>
          <a:p>
            <a:pPr lvl="0"/>
            <a:r>
              <a:rPr lang="en-US" dirty="0" smtClean="0"/>
              <a:t>All scanned plates we aligned in the transportation order: with </a:t>
            </a:r>
            <a:r>
              <a:rPr lang="en-US" dirty="0" err="1" smtClean="0"/>
              <a:t>Zgap</a:t>
            </a:r>
            <a:r>
              <a:rPr lang="en-US" dirty="0" smtClean="0"/>
              <a:t> = 300 microns </a:t>
            </a:r>
          </a:p>
          <a:p>
            <a:pPr lvl="0"/>
            <a:r>
              <a:rPr lang="en-US" dirty="0" smtClean="0"/>
              <a:t>Long passing throw transportation tracks were used for efficiency estimation</a:t>
            </a:r>
          </a:p>
          <a:p>
            <a:pPr lvl="0"/>
            <a:r>
              <a:rPr lang="en-US" dirty="0" smtClean="0"/>
              <a:t>Angular acceptance in this test is up to tan = 5</a:t>
            </a:r>
            <a:endParaRPr lang="it-IT" dirty="0" smtClean="0"/>
          </a:p>
        </p:txBody>
      </p:sp>
      <p:pic>
        <p:nvPicPr>
          <p:cNvPr id="5" name="Content Placeholder 3" descr="trbg_tytx_3.gif"/>
          <p:cNvPicPr>
            <a:picLocks noGrp="1" noChangeAspect="1"/>
          </p:cNvPicPr>
          <p:nvPr>
            <p:ph idx="1"/>
          </p:nvPr>
        </p:nvPicPr>
        <p:blipFill>
          <a:blip r:embed="rId2" cstate="print"/>
          <a:stretch>
            <a:fillRect/>
          </a:stretch>
        </p:blipFill>
        <p:spPr>
          <a:xfrm>
            <a:off x="1257300" y="2057400"/>
            <a:ext cx="6629400" cy="4495800"/>
          </a:xfrm>
        </p:spPr>
      </p:pic>
      <p:sp>
        <p:nvSpPr>
          <p:cNvPr id="9" name="TextBox 8"/>
          <p:cNvSpPr txBox="1"/>
          <p:nvPr/>
        </p:nvSpPr>
        <p:spPr>
          <a:xfrm>
            <a:off x="381000" y="3276600"/>
            <a:ext cx="1287981" cy="1569660"/>
          </a:xfrm>
          <a:prstGeom prst="rect">
            <a:avLst/>
          </a:prstGeom>
          <a:noFill/>
        </p:spPr>
        <p:txBody>
          <a:bodyPr wrap="none" rtlCol="0">
            <a:spAutoFit/>
          </a:bodyPr>
          <a:lstStyle/>
          <a:p>
            <a:r>
              <a:rPr lang="en-US" sz="2400" dirty="0" smtClean="0"/>
              <a:t>Zoom of </a:t>
            </a:r>
          </a:p>
          <a:p>
            <a:r>
              <a:rPr lang="en-US" sz="2400" dirty="0" smtClean="0"/>
              <a:t>the </a:t>
            </a:r>
          </a:p>
          <a:p>
            <a:r>
              <a:rPr lang="en-US" sz="2400" dirty="0" smtClean="0"/>
              <a:t>central </a:t>
            </a:r>
          </a:p>
          <a:p>
            <a:r>
              <a:rPr lang="en-US" sz="2400" dirty="0" smtClean="0"/>
              <a:t>region</a:t>
            </a:r>
            <a:endParaRPr lang="it-IT" sz="2400" dirty="0"/>
          </a:p>
        </p:txBody>
      </p:sp>
      <p:sp>
        <p:nvSpPr>
          <p:cNvPr id="16" name="Rectangle 15"/>
          <p:cNvSpPr/>
          <p:nvPr/>
        </p:nvSpPr>
        <p:spPr>
          <a:xfrm>
            <a:off x="4114800" y="3810000"/>
            <a:ext cx="914400" cy="914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ctangle 16"/>
          <p:cNvSpPr/>
          <p:nvPr/>
        </p:nvSpPr>
        <p:spPr>
          <a:xfrm>
            <a:off x="3276600" y="3276600"/>
            <a:ext cx="2590800" cy="2057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17"/>
          <p:cNvSpPr txBox="1"/>
          <p:nvPr/>
        </p:nvSpPr>
        <p:spPr>
          <a:xfrm>
            <a:off x="4953000" y="2895600"/>
            <a:ext cx="947760" cy="369332"/>
          </a:xfrm>
          <a:prstGeom prst="rect">
            <a:avLst/>
          </a:prstGeom>
          <a:noFill/>
        </p:spPr>
        <p:txBody>
          <a:bodyPr wrap="none" rtlCol="0">
            <a:spAutoFit/>
          </a:bodyPr>
          <a:lstStyle/>
          <a:p>
            <a:r>
              <a:rPr lang="en-US" dirty="0" smtClean="0">
                <a:solidFill>
                  <a:srgbClr val="FFFF00"/>
                </a:solidFill>
              </a:rPr>
              <a:t>1 radian</a:t>
            </a:r>
            <a:endParaRPr lang="it-IT" dirty="0">
              <a:solidFill>
                <a:srgbClr val="FFFF00"/>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28</a:t>
            </a:fld>
            <a:endParaRPr lang="en-US"/>
          </a:p>
        </p:txBody>
      </p:sp>
      <p:sp>
        <p:nvSpPr>
          <p:cNvPr id="11" name="Footer Placeholder 10"/>
          <p:cNvSpPr>
            <a:spLocks noGrp="1"/>
          </p:cNvSpPr>
          <p:nvPr>
            <p:ph type="ftr" sz="quarter" idx="11"/>
          </p:nvPr>
        </p:nvSpPr>
        <p:spPr/>
        <p:txBody>
          <a:bodyPr/>
          <a:lstStyle/>
          <a:p>
            <a:r>
              <a:rPr lang="en-US" smtClean="0"/>
              <a:t>V.Tioukov, Predeal Oct-2013</a:t>
            </a:r>
            <a:endParaRPr lang="en-US"/>
          </a:p>
        </p:txBody>
      </p:sp>
    </p:spTree>
    <p:extLst>
      <p:ext uri="{BB962C8B-B14F-4D97-AF65-F5344CB8AC3E}">
        <p14:creationId xmlns:p14="http://schemas.microsoft.com/office/powerpoint/2010/main" val="27454369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err="1" smtClean="0"/>
              <a:t>Microtracks</a:t>
            </a:r>
            <a:r>
              <a:rPr lang="en-US" dirty="0" smtClean="0"/>
              <a:t> likelihood study</a:t>
            </a:r>
            <a:endParaRPr lang="en-US" dirty="0"/>
          </a:p>
        </p:txBody>
      </p:sp>
      <p:sp>
        <p:nvSpPr>
          <p:cNvPr id="5" name="TextBox 4"/>
          <p:cNvSpPr txBox="1"/>
          <p:nvPr/>
        </p:nvSpPr>
        <p:spPr>
          <a:xfrm>
            <a:off x="524437" y="1524000"/>
            <a:ext cx="8162363" cy="461665"/>
          </a:xfrm>
          <a:prstGeom prst="rect">
            <a:avLst/>
          </a:prstGeom>
          <a:noFill/>
        </p:spPr>
        <p:txBody>
          <a:bodyPr wrap="none" rtlCol="0">
            <a:spAutoFit/>
          </a:bodyPr>
          <a:lstStyle/>
          <a:p>
            <a:r>
              <a:rPr lang="en-US" sz="2400" dirty="0" smtClean="0"/>
              <a:t>Score = Log((</a:t>
            </a:r>
            <a:r>
              <a:rPr lang="en-US" sz="2400" dirty="0" err="1" smtClean="0"/>
              <a:t>N</a:t>
            </a:r>
            <a:r>
              <a:rPr lang="en-US" sz="2400" baseline="-25000" dirty="0" err="1" smtClean="0"/>
              <a:t>grain</a:t>
            </a:r>
            <a:r>
              <a:rPr lang="en-US" sz="2400" dirty="0" smtClean="0"/>
              <a:t>/</a:t>
            </a:r>
            <a:r>
              <a:rPr lang="en-US" sz="2400" dirty="0" err="1" smtClean="0"/>
              <a:t>N</a:t>
            </a:r>
            <a:r>
              <a:rPr lang="en-US" sz="2400" baseline="-25000" dirty="0" err="1" smtClean="0"/>
              <a:t>mip</a:t>
            </a:r>
            <a:r>
              <a:rPr lang="en-US" sz="2400" dirty="0" smtClean="0"/>
              <a:t>)*(N</a:t>
            </a:r>
            <a:r>
              <a:rPr lang="en-US" sz="2400" baseline="-25000" dirty="0" smtClean="0"/>
              <a:t>eff</a:t>
            </a:r>
            <a:r>
              <a:rPr lang="en-US" sz="2400" dirty="0" smtClean="0"/>
              <a:t>/</a:t>
            </a:r>
            <a:r>
              <a:rPr lang="en-US" sz="2400" dirty="0" err="1" smtClean="0"/>
              <a:t>N</a:t>
            </a:r>
            <a:r>
              <a:rPr lang="en-US" sz="2400" baseline="-25000" dirty="0" err="1" smtClean="0"/>
              <a:t>mip</a:t>
            </a:r>
            <a:r>
              <a:rPr lang="en-US" sz="2400" dirty="0" smtClean="0"/>
              <a:t>)*(</a:t>
            </a:r>
            <a:r>
              <a:rPr lang="en-US" sz="2400" dirty="0" err="1" smtClean="0"/>
              <a:t>L</a:t>
            </a:r>
            <a:r>
              <a:rPr lang="en-US" sz="2400" baseline="-25000" dirty="0" err="1" smtClean="0"/>
              <a:t>track</a:t>
            </a:r>
            <a:r>
              <a:rPr lang="en-US" sz="2400" dirty="0" smtClean="0"/>
              <a:t>/</a:t>
            </a:r>
            <a:r>
              <a:rPr lang="en-US" sz="2400" dirty="0" err="1" smtClean="0"/>
              <a:t>L</a:t>
            </a:r>
            <a:r>
              <a:rPr lang="en-US" sz="2400" baseline="-25000" dirty="0" err="1" smtClean="0"/>
              <a:t>view</a:t>
            </a:r>
            <a:r>
              <a:rPr lang="en-US" sz="2400" dirty="0" smtClean="0"/>
              <a:t>)*(</a:t>
            </a:r>
            <a:r>
              <a:rPr lang="en-US" sz="2400" dirty="0" err="1" smtClean="0"/>
              <a:t>L</a:t>
            </a:r>
            <a:r>
              <a:rPr lang="en-US" sz="2400" baseline="-25000" dirty="0" err="1" smtClean="0"/>
              <a:t>track</a:t>
            </a:r>
            <a:r>
              <a:rPr lang="en-US" sz="2400" dirty="0" smtClean="0"/>
              <a:t>/</a:t>
            </a:r>
            <a:r>
              <a:rPr lang="en-US" sz="2400" dirty="0" err="1" smtClean="0"/>
              <a:t>MaxGap</a:t>
            </a:r>
            <a:r>
              <a:rPr lang="en-US" sz="2400" dirty="0" smtClean="0"/>
              <a:t>))</a:t>
            </a:r>
            <a:endParaRPr lang="en-US" sz="2400" dirty="0"/>
          </a:p>
        </p:txBody>
      </p:sp>
      <p:sp>
        <p:nvSpPr>
          <p:cNvPr id="7" name="TextBox 6"/>
          <p:cNvSpPr txBox="1"/>
          <p:nvPr/>
        </p:nvSpPr>
        <p:spPr>
          <a:xfrm>
            <a:off x="533400" y="2568476"/>
            <a:ext cx="7406002" cy="2308324"/>
          </a:xfrm>
          <a:prstGeom prst="rect">
            <a:avLst/>
          </a:prstGeom>
          <a:noFill/>
        </p:spPr>
        <p:txBody>
          <a:bodyPr wrap="none" rtlCol="0">
            <a:spAutoFit/>
          </a:bodyPr>
          <a:lstStyle/>
          <a:p>
            <a:r>
              <a:rPr lang="en-US" sz="2400" dirty="0" err="1" smtClean="0"/>
              <a:t>N</a:t>
            </a:r>
            <a:r>
              <a:rPr lang="en-US" sz="2400" baseline="-25000" dirty="0" err="1" smtClean="0"/>
              <a:t>grain</a:t>
            </a:r>
            <a:r>
              <a:rPr lang="en-US" sz="2400" baseline="-25000" dirty="0" smtClean="0"/>
              <a:t> </a:t>
            </a:r>
            <a:r>
              <a:rPr lang="en-US" sz="2400" dirty="0" smtClean="0"/>
              <a:t>– found grains number using splitting</a:t>
            </a:r>
            <a:endParaRPr lang="en-US" sz="2400" dirty="0"/>
          </a:p>
          <a:p>
            <a:r>
              <a:rPr lang="en-US" sz="2400" dirty="0" err="1" smtClean="0"/>
              <a:t>N</a:t>
            </a:r>
            <a:r>
              <a:rPr lang="en-US" sz="2400" baseline="-25000" dirty="0" err="1" smtClean="0"/>
              <a:t>mip</a:t>
            </a:r>
            <a:r>
              <a:rPr lang="en-US" sz="2400" baseline="-25000" dirty="0" smtClean="0"/>
              <a:t>    </a:t>
            </a:r>
            <a:r>
              <a:rPr lang="en-US" sz="2400" dirty="0" smtClean="0"/>
              <a:t>– expected for </a:t>
            </a:r>
            <a:r>
              <a:rPr lang="en-US" sz="2400" dirty="0" err="1" smtClean="0"/>
              <a:t>mip</a:t>
            </a:r>
            <a:r>
              <a:rPr lang="en-US" sz="2400" dirty="0" smtClean="0"/>
              <a:t> </a:t>
            </a:r>
            <a:r>
              <a:rPr lang="en-US" sz="2400" dirty="0"/>
              <a:t>grains </a:t>
            </a:r>
            <a:r>
              <a:rPr lang="en-US" sz="2400" dirty="0" smtClean="0"/>
              <a:t>number</a:t>
            </a:r>
            <a:endParaRPr lang="en-US" sz="2400" dirty="0"/>
          </a:p>
          <a:p>
            <a:r>
              <a:rPr lang="en-US" sz="2400" dirty="0" smtClean="0"/>
              <a:t>N</a:t>
            </a:r>
            <a:r>
              <a:rPr lang="en-US" sz="2400" baseline="-25000" dirty="0" smtClean="0"/>
              <a:t>eff v    </a:t>
            </a:r>
            <a:r>
              <a:rPr lang="en-US" sz="2400" dirty="0" smtClean="0"/>
              <a:t>– grains </a:t>
            </a:r>
            <a:r>
              <a:rPr lang="en-US" sz="2400" dirty="0"/>
              <a:t>number </a:t>
            </a:r>
            <a:r>
              <a:rPr lang="en-US" sz="2400" dirty="0" smtClean="0"/>
              <a:t>estimated using </a:t>
            </a:r>
            <a:r>
              <a:rPr lang="en-US" sz="2400" dirty="0" err="1" smtClean="0"/>
              <a:t>microtrack</a:t>
            </a:r>
            <a:r>
              <a:rPr lang="en-US" sz="2400" dirty="0" smtClean="0"/>
              <a:t> volume</a:t>
            </a:r>
            <a:endParaRPr lang="en-US" sz="2400" dirty="0"/>
          </a:p>
          <a:p>
            <a:r>
              <a:rPr lang="en-US" sz="2400" dirty="0" err="1" smtClean="0"/>
              <a:t>L</a:t>
            </a:r>
            <a:r>
              <a:rPr lang="en-US" sz="2400" baseline="-25000" dirty="0" err="1" smtClean="0"/>
              <a:t>track</a:t>
            </a:r>
            <a:r>
              <a:rPr lang="en-US" sz="2400" baseline="-25000" dirty="0" smtClean="0"/>
              <a:t>     </a:t>
            </a:r>
            <a:r>
              <a:rPr lang="en-US" sz="2400" dirty="0" smtClean="0"/>
              <a:t>– </a:t>
            </a:r>
            <a:r>
              <a:rPr lang="en-US" sz="2400" dirty="0" err="1" smtClean="0"/>
              <a:t>microtrack</a:t>
            </a:r>
            <a:r>
              <a:rPr lang="en-US" sz="2400" dirty="0" smtClean="0"/>
              <a:t> length from first to the last grain</a:t>
            </a:r>
            <a:endParaRPr lang="en-US" sz="2400" baseline="-25000" dirty="0" smtClean="0"/>
          </a:p>
          <a:p>
            <a:r>
              <a:rPr lang="en-US" sz="2400" dirty="0" err="1" smtClean="0"/>
              <a:t>L</a:t>
            </a:r>
            <a:r>
              <a:rPr lang="en-US" sz="2400" baseline="-25000" dirty="0" err="1" smtClean="0"/>
              <a:t>view</a:t>
            </a:r>
            <a:r>
              <a:rPr lang="en-US" sz="2400" baseline="-25000" dirty="0" smtClean="0"/>
              <a:t>       </a:t>
            </a:r>
            <a:r>
              <a:rPr lang="en-US" sz="2400" dirty="0" smtClean="0"/>
              <a:t>– maximal possible  </a:t>
            </a:r>
            <a:r>
              <a:rPr lang="en-US" sz="2400" dirty="0" err="1" smtClean="0"/>
              <a:t>microtrack</a:t>
            </a:r>
            <a:r>
              <a:rPr lang="en-US" sz="2400" dirty="0" smtClean="0"/>
              <a:t> path in this view</a:t>
            </a:r>
            <a:endParaRPr lang="en-US" sz="2400" baseline="-25000" dirty="0" smtClean="0"/>
          </a:p>
          <a:p>
            <a:r>
              <a:rPr lang="en-US" sz="2400" dirty="0" err="1" smtClean="0"/>
              <a:t>MaxGap</a:t>
            </a:r>
            <a:r>
              <a:rPr lang="en-US" sz="2400" dirty="0" smtClean="0"/>
              <a:t> – biggest gap inside </a:t>
            </a:r>
            <a:r>
              <a:rPr lang="en-US" sz="2400" dirty="0" err="1" smtClean="0"/>
              <a:t>microtrack</a:t>
            </a:r>
            <a:endParaRPr lang="en-US" sz="2400" dirty="0"/>
          </a:p>
        </p:txBody>
      </p:sp>
      <p:sp>
        <p:nvSpPr>
          <p:cNvPr id="3" name="Footer Placeholder 2"/>
          <p:cNvSpPr>
            <a:spLocks noGrp="1"/>
          </p:cNvSpPr>
          <p:nvPr>
            <p:ph type="ftr" sz="quarter" idx="11"/>
          </p:nvPr>
        </p:nvSpPr>
        <p:spPr/>
        <p:txBody>
          <a:bodyPr/>
          <a:lstStyle/>
          <a:p>
            <a:r>
              <a:rPr lang="en-US" smtClean="0"/>
              <a:t>V.Tioukov, Predeal Oct-2013</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a:p>
        </p:txBody>
      </p:sp>
    </p:spTree>
    <p:extLst>
      <p:ext uri="{BB962C8B-B14F-4D97-AF65-F5344CB8AC3E}">
        <p14:creationId xmlns:p14="http://schemas.microsoft.com/office/powerpoint/2010/main" val="1602771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4" name="Footer Placeholder 3"/>
          <p:cNvSpPr>
            <a:spLocks noGrp="1"/>
          </p:cNvSpPr>
          <p:nvPr>
            <p:ph type="ftr" sz="quarter" idx="11"/>
          </p:nvPr>
        </p:nvSpPr>
        <p:spPr/>
        <p:txBody>
          <a:bodyPr/>
          <a:lstStyle/>
          <a:p>
            <a:r>
              <a:rPr lang="en-US" smtClean="0"/>
              <a:t>V.Tioukov, Predeal Oct-2013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21588731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Score </a:t>
            </a:r>
            <a:r>
              <a:rPr lang="en-US" dirty="0" err="1" smtClean="0"/>
              <a:t>vs</a:t>
            </a:r>
            <a:r>
              <a:rPr lang="en-US" dirty="0" smtClean="0"/>
              <a:t> Theta</a:t>
            </a:r>
            <a:endParaRPr lang="en-US" dirty="0"/>
          </a:p>
        </p:txBody>
      </p:sp>
      <p:pic>
        <p:nvPicPr>
          <p:cNvPr id="4" name="Content Placeholder 3" descr="2_score_vs_theta.png"/>
          <p:cNvPicPr>
            <a:picLocks noGrp="1" noChangeAspect="1"/>
          </p:cNvPicPr>
          <p:nvPr>
            <p:ph idx="1"/>
          </p:nvPr>
        </p:nvPicPr>
        <p:blipFill>
          <a:blip r:embed="rId2" cstate="print"/>
          <a:stretch>
            <a:fillRect/>
          </a:stretch>
        </p:blipFill>
        <p:spPr>
          <a:xfrm>
            <a:off x="914400" y="1066800"/>
            <a:ext cx="7315200" cy="4648200"/>
          </a:xfrm>
        </p:spPr>
      </p:pic>
      <p:sp>
        <p:nvSpPr>
          <p:cNvPr id="5" name="TextBox 4"/>
          <p:cNvSpPr txBox="1"/>
          <p:nvPr/>
        </p:nvSpPr>
        <p:spPr>
          <a:xfrm>
            <a:off x="524437" y="5867400"/>
            <a:ext cx="8162363" cy="461665"/>
          </a:xfrm>
          <a:prstGeom prst="rect">
            <a:avLst/>
          </a:prstGeom>
          <a:noFill/>
        </p:spPr>
        <p:txBody>
          <a:bodyPr wrap="none" rtlCol="0">
            <a:spAutoFit/>
          </a:bodyPr>
          <a:lstStyle/>
          <a:p>
            <a:r>
              <a:rPr lang="en-US" sz="2400" dirty="0" smtClean="0"/>
              <a:t>Score = Log((</a:t>
            </a:r>
            <a:r>
              <a:rPr lang="en-US" sz="2400" dirty="0" err="1" smtClean="0"/>
              <a:t>N</a:t>
            </a:r>
            <a:r>
              <a:rPr lang="en-US" sz="2400" baseline="-25000" dirty="0" err="1" smtClean="0"/>
              <a:t>grain</a:t>
            </a:r>
            <a:r>
              <a:rPr lang="en-US" sz="2400" dirty="0" smtClean="0"/>
              <a:t>/</a:t>
            </a:r>
            <a:r>
              <a:rPr lang="en-US" sz="2400" dirty="0" err="1" smtClean="0"/>
              <a:t>N</a:t>
            </a:r>
            <a:r>
              <a:rPr lang="en-US" sz="2400" baseline="-25000" dirty="0" err="1" smtClean="0"/>
              <a:t>mip</a:t>
            </a:r>
            <a:r>
              <a:rPr lang="en-US" sz="2400" dirty="0" smtClean="0"/>
              <a:t>)*(N</a:t>
            </a:r>
            <a:r>
              <a:rPr lang="en-US" sz="2400" baseline="-25000" dirty="0" smtClean="0"/>
              <a:t>eff</a:t>
            </a:r>
            <a:r>
              <a:rPr lang="en-US" sz="2400" dirty="0" smtClean="0"/>
              <a:t>/</a:t>
            </a:r>
            <a:r>
              <a:rPr lang="en-US" sz="2400" dirty="0" err="1" smtClean="0"/>
              <a:t>N</a:t>
            </a:r>
            <a:r>
              <a:rPr lang="en-US" sz="2400" baseline="-25000" dirty="0" err="1" smtClean="0"/>
              <a:t>mip</a:t>
            </a:r>
            <a:r>
              <a:rPr lang="en-US" sz="2400" dirty="0" smtClean="0"/>
              <a:t>)*(</a:t>
            </a:r>
            <a:r>
              <a:rPr lang="en-US" sz="2400" dirty="0" err="1" smtClean="0"/>
              <a:t>L</a:t>
            </a:r>
            <a:r>
              <a:rPr lang="en-US" sz="2400" baseline="-25000" dirty="0" err="1" smtClean="0"/>
              <a:t>track</a:t>
            </a:r>
            <a:r>
              <a:rPr lang="en-US" sz="2400" dirty="0" smtClean="0"/>
              <a:t>/</a:t>
            </a:r>
            <a:r>
              <a:rPr lang="en-US" sz="2400" dirty="0" err="1" smtClean="0"/>
              <a:t>L</a:t>
            </a:r>
            <a:r>
              <a:rPr lang="en-US" sz="2400" baseline="-25000" dirty="0" err="1" smtClean="0"/>
              <a:t>view</a:t>
            </a:r>
            <a:r>
              <a:rPr lang="en-US" sz="2400" dirty="0" smtClean="0"/>
              <a:t>)*(</a:t>
            </a:r>
            <a:r>
              <a:rPr lang="en-US" sz="2400" dirty="0" err="1" smtClean="0"/>
              <a:t>L</a:t>
            </a:r>
            <a:r>
              <a:rPr lang="en-US" sz="2400" baseline="-25000" dirty="0" err="1" smtClean="0"/>
              <a:t>track</a:t>
            </a:r>
            <a:r>
              <a:rPr lang="en-US" sz="2400" dirty="0" smtClean="0"/>
              <a:t>/</a:t>
            </a:r>
            <a:r>
              <a:rPr lang="en-US" sz="2400" dirty="0" err="1" smtClean="0"/>
              <a:t>MaxGap</a:t>
            </a:r>
            <a:r>
              <a:rPr lang="en-US" sz="2400" dirty="0" smtClean="0"/>
              <a:t>))</a:t>
            </a:r>
            <a:endParaRPr lang="en-US" sz="2400" dirty="0"/>
          </a:p>
        </p:txBody>
      </p:sp>
      <p:sp>
        <p:nvSpPr>
          <p:cNvPr id="3" name="TextBox 2"/>
          <p:cNvSpPr txBox="1"/>
          <p:nvPr/>
        </p:nvSpPr>
        <p:spPr>
          <a:xfrm rot="16200000">
            <a:off x="679185" y="1633229"/>
            <a:ext cx="1022940" cy="400110"/>
          </a:xfrm>
          <a:prstGeom prst="rect">
            <a:avLst/>
          </a:prstGeom>
          <a:solidFill>
            <a:schemeClr val="bg1">
              <a:lumMod val="95000"/>
            </a:schemeClr>
          </a:solidFill>
        </p:spPr>
        <p:txBody>
          <a:bodyPr wrap="square" rtlCol="0">
            <a:spAutoFit/>
          </a:bodyPr>
          <a:lstStyle/>
          <a:p>
            <a:r>
              <a:rPr lang="en-US" sz="2000" dirty="0" smtClean="0"/>
              <a:t>Score</a:t>
            </a:r>
            <a:endParaRPr lang="en-US" sz="2000" dirty="0"/>
          </a:p>
        </p:txBody>
      </p:sp>
      <p:sp>
        <p:nvSpPr>
          <p:cNvPr id="6" name="TextBox 5"/>
          <p:cNvSpPr txBox="1"/>
          <p:nvPr/>
        </p:nvSpPr>
        <p:spPr>
          <a:xfrm>
            <a:off x="6553200" y="5311142"/>
            <a:ext cx="1022940" cy="400110"/>
          </a:xfrm>
          <a:prstGeom prst="rect">
            <a:avLst/>
          </a:prstGeom>
          <a:solidFill>
            <a:schemeClr val="bg1">
              <a:lumMod val="95000"/>
            </a:schemeClr>
          </a:solidFill>
        </p:spPr>
        <p:txBody>
          <a:bodyPr wrap="square" rtlCol="0">
            <a:spAutoFit/>
          </a:bodyPr>
          <a:lstStyle/>
          <a:p>
            <a:r>
              <a:rPr lang="en-US" sz="2000" dirty="0" smtClean="0"/>
              <a:t>Theta</a:t>
            </a:r>
            <a:endParaRPr lang="en-US" sz="2000" dirty="0"/>
          </a:p>
        </p:txBody>
      </p:sp>
      <p:sp>
        <p:nvSpPr>
          <p:cNvPr id="7" name="Footer Placeholder 6"/>
          <p:cNvSpPr>
            <a:spLocks noGrp="1"/>
          </p:cNvSpPr>
          <p:nvPr>
            <p:ph type="ftr" sz="quarter" idx="11"/>
          </p:nvPr>
        </p:nvSpPr>
        <p:spPr/>
        <p:txBody>
          <a:bodyPr/>
          <a:lstStyle/>
          <a:p>
            <a:r>
              <a:rPr lang="en-US" smtClean="0"/>
              <a:t>V.Tioukov, Predeal Oct-2013</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37436719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3800" y="3420241"/>
            <a:ext cx="5410200" cy="3513959"/>
          </a:xfrm>
        </p:spPr>
      </p:pic>
      <p:sp>
        <p:nvSpPr>
          <p:cNvPr id="6" name="TextBox 5"/>
          <p:cNvSpPr txBox="1"/>
          <p:nvPr/>
        </p:nvSpPr>
        <p:spPr>
          <a:xfrm>
            <a:off x="4191000" y="3752671"/>
            <a:ext cx="2911374" cy="1200329"/>
          </a:xfrm>
          <a:prstGeom prst="rect">
            <a:avLst/>
          </a:prstGeom>
          <a:noFill/>
        </p:spPr>
        <p:txBody>
          <a:bodyPr wrap="none" rtlCol="0">
            <a:spAutoFit/>
          </a:bodyPr>
          <a:lstStyle/>
          <a:p>
            <a:pPr algn="ctr"/>
            <a:r>
              <a:rPr lang="en-US" sz="2400" dirty="0" smtClean="0"/>
              <a:t>Old </a:t>
            </a:r>
          </a:p>
          <a:p>
            <a:pPr algn="ctr"/>
            <a:r>
              <a:rPr lang="en-US" sz="2400" dirty="0" smtClean="0"/>
              <a:t>(grains density based)</a:t>
            </a:r>
          </a:p>
          <a:p>
            <a:pPr algn="ctr"/>
            <a:r>
              <a:rPr lang="en-US" sz="2400" dirty="0" smtClean="0"/>
              <a:t>selection</a:t>
            </a:r>
            <a:endParaRPr lang="en-US" sz="2400" dirty="0"/>
          </a:p>
        </p:txBody>
      </p:sp>
      <p:sp>
        <p:nvSpPr>
          <p:cNvPr id="3" name="TextBox 2"/>
          <p:cNvSpPr txBox="1"/>
          <p:nvPr/>
        </p:nvSpPr>
        <p:spPr>
          <a:xfrm>
            <a:off x="5828539" y="345538"/>
            <a:ext cx="2999988" cy="1938992"/>
          </a:xfrm>
          <a:prstGeom prst="rect">
            <a:avLst/>
          </a:prstGeom>
          <a:noFill/>
        </p:spPr>
        <p:txBody>
          <a:bodyPr wrap="none" rtlCol="0">
            <a:spAutoFit/>
          </a:bodyPr>
          <a:lstStyle/>
          <a:p>
            <a:r>
              <a:rPr lang="en-US" sz="2400" b="1" dirty="0" smtClean="0"/>
              <a:t>Effect of the new cut</a:t>
            </a:r>
          </a:p>
          <a:p>
            <a:endParaRPr lang="en-US" sz="2400" dirty="0" smtClean="0"/>
          </a:p>
          <a:p>
            <a:r>
              <a:rPr lang="en-US" sz="2400" dirty="0" smtClean="0"/>
              <a:t>3-4 times less </a:t>
            </a:r>
            <a:r>
              <a:rPr lang="en-US" sz="2400" dirty="0" err="1" smtClean="0"/>
              <a:t>mt</a:t>
            </a:r>
            <a:r>
              <a:rPr lang="en-US" sz="2400" dirty="0" smtClean="0"/>
              <a:t>/view</a:t>
            </a:r>
          </a:p>
          <a:p>
            <a:r>
              <a:rPr lang="en-US" sz="2400" dirty="0" smtClean="0"/>
              <a:t>Same efficiency</a:t>
            </a:r>
          </a:p>
          <a:p>
            <a:r>
              <a:rPr lang="en-US" sz="2400" dirty="0" smtClean="0"/>
              <a:t>Smooth distribution</a:t>
            </a:r>
            <a:endParaRPr lang="en-US" sz="2400" dirty="0"/>
          </a:p>
        </p:txBody>
      </p:sp>
      <p:sp>
        <p:nvSpPr>
          <p:cNvPr id="8" name="TextBox 7"/>
          <p:cNvSpPr txBox="1"/>
          <p:nvPr/>
        </p:nvSpPr>
        <p:spPr>
          <a:xfrm>
            <a:off x="7587660" y="6534090"/>
            <a:ext cx="1022940" cy="400110"/>
          </a:xfrm>
          <a:prstGeom prst="rect">
            <a:avLst/>
          </a:prstGeom>
          <a:solidFill>
            <a:schemeClr val="bg1">
              <a:lumMod val="95000"/>
            </a:schemeClr>
          </a:solidFill>
        </p:spPr>
        <p:txBody>
          <a:bodyPr wrap="square" rtlCol="0">
            <a:spAutoFit/>
          </a:bodyPr>
          <a:lstStyle/>
          <a:p>
            <a:r>
              <a:rPr lang="en-US" sz="2000" dirty="0" smtClean="0"/>
              <a:t>Theta</a:t>
            </a:r>
            <a:endParaRPr lang="en-US" sz="20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2" y="0"/>
            <a:ext cx="5618135" cy="3810000"/>
          </a:xfrm>
          <a:prstGeom prst="rect">
            <a:avLst/>
          </a:prstGeom>
        </p:spPr>
      </p:pic>
      <p:sp>
        <p:nvSpPr>
          <p:cNvPr id="12" name="TextBox 11"/>
          <p:cNvSpPr txBox="1"/>
          <p:nvPr/>
        </p:nvSpPr>
        <p:spPr>
          <a:xfrm>
            <a:off x="603175" y="304800"/>
            <a:ext cx="2467022" cy="1200329"/>
          </a:xfrm>
          <a:prstGeom prst="rect">
            <a:avLst/>
          </a:prstGeom>
          <a:noFill/>
        </p:spPr>
        <p:txBody>
          <a:bodyPr wrap="none" rtlCol="0">
            <a:spAutoFit/>
          </a:bodyPr>
          <a:lstStyle/>
          <a:p>
            <a:pPr algn="ctr"/>
            <a:r>
              <a:rPr lang="en-US" sz="2400" dirty="0" smtClean="0"/>
              <a:t>new</a:t>
            </a:r>
          </a:p>
          <a:p>
            <a:pPr algn="ctr"/>
            <a:r>
              <a:rPr lang="en-US" sz="2400" dirty="0" smtClean="0"/>
              <a:t>(</a:t>
            </a:r>
            <a:r>
              <a:rPr lang="en-US" sz="2400" dirty="0" err="1" smtClean="0"/>
              <a:t>likelyhood</a:t>
            </a:r>
            <a:r>
              <a:rPr lang="en-US" sz="2400" dirty="0" smtClean="0"/>
              <a:t> based)</a:t>
            </a:r>
          </a:p>
          <a:p>
            <a:pPr algn="ctr"/>
            <a:r>
              <a:rPr lang="en-US" sz="2400" dirty="0" smtClean="0"/>
              <a:t>selection</a:t>
            </a:r>
            <a:endParaRPr lang="en-US" sz="2400" dirty="0"/>
          </a:p>
        </p:txBody>
      </p:sp>
      <p:sp>
        <p:nvSpPr>
          <p:cNvPr id="2" name="Footer Placeholder 1"/>
          <p:cNvSpPr>
            <a:spLocks noGrp="1"/>
          </p:cNvSpPr>
          <p:nvPr>
            <p:ph type="ftr" sz="quarter" idx="11"/>
          </p:nvPr>
        </p:nvSpPr>
        <p:spPr/>
        <p:txBody>
          <a:bodyPr/>
          <a:lstStyle/>
          <a:p>
            <a:r>
              <a:rPr lang="en-US" smtClean="0"/>
              <a:t>V.Tioukov, Predeal Oct-2013</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39276103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18" y="3748"/>
            <a:ext cx="8229600" cy="1143000"/>
          </a:xfrm>
        </p:spPr>
        <p:txBody>
          <a:bodyPr>
            <a:noAutofit/>
          </a:bodyPr>
          <a:lstStyle/>
          <a:p>
            <a:r>
              <a:rPr lang="en-US" sz="2800" dirty="0" smtClean="0"/>
              <a:t>Effect of the likelihood selection on the </a:t>
            </a:r>
            <a:r>
              <a:rPr lang="en-US" sz="2800" dirty="0" err="1" smtClean="0"/>
              <a:t>basetracks</a:t>
            </a:r>
            <a:r>
              <a:rPr lang="en-US" sz="2800" dirty="0" smtClean="0"/>
              <a:t/>
            </a:r>
            <a:br>
              <a:rPr lang="en-US" sz="2800" dirty="0" smtClean="0"/>
            </a:br>
            <a:r>
              <a:rPr lang="en-US" sz="2400" dirty="0" smtClean="0"/>
              <a:t>Large angle test beam data were used</a:t>
            </a:r>
            <a:endParaRPr lang="en-US" sz="20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2803" y="1146748"/>
            <a:ext cx="7491597" cy="5753417"/>
          </a:xfrm>
        </p:spPr>
      </p:pic>
      <p:sp>
        <p:nvSpPr>
          <p:cNvPr id="4" name="Footer Placeholder 3"/>
          <p:cNvSpPr>
            <a:spLocks noGrp="1"/>
          </p:cNvSpPr>
          <p:nvPr>
            <p:ph type="ftr" sz="quarter" idx="11"/>
          </p:nvPr>
        </p:nvSpPr>
        <p:spPr/>
        <p:txBody>
          <a:bodyPr/>
          <a:lstStyle/>
          <a:p>
            <a:r>
              <a:rPr lang="en-US" smtClean="0"/>
              <a:t>V.Tioukov, Predeal Oct-2013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32</a:t>
            </a:fld>
            <a:endParaRPr lang="en-US"/>
          </a:p>
        </p:txBody>
      </p:sp>
      <p:sp>
        <p:nvSpPr>
          <p:cNvPr id="7" name="TextBox 6"/>
          <p:cNvSpPr txBox="1"/>
          <p:nvPr/>
        </p:nvSpPr>
        <p:spPr>
          <a:xfrm>
            <a:off x="2133600" y="1676400"/>
            <a:ext cx="1423980" cy="369332"/>
          </a:xfrm>
          <a:prstGeom prst="rect">
            <a:avLst/>
          </a:prstGeom>
          <a:noFill/>
        </p:spPr>
        <p:txBody>
          <a:bodyPr wrap="none" rtlCol="0">
            <a:spAutoFit/>
          </a:bodyPr>
          <a:lstStyle/>
          <a:p>
            <a:r>
              <a:rPr lang="en-US" dirty="0" smtClean="0"/>
              <a:t>Beam region</a:t>
            </a:r>
            <a:endParaRPr lang="en-US" dirty="0"/>
          </a:p>
        </p:txBody>
      </p:sp>
      <p:sp>
        <p:nvSpPr>
          <p:cNvPr id="8" name="TextBox 7"/>
          <p:cNvSpPr txBox="1"/>
          <p:nvPr/>
        </p:nvSpPr>
        <p:spPr>
          <a:xfrm>
            <a:off x="2138299" y="4419600"/>
            <a:ext cx="2970878" cy="369332"/>
          </a:xfrm>
          <a:prstGeom prst="rect">
            <a:avLst/>
          </a:prstGeom>
          <a:noFill/>
        </p:spPr>
        <p:txBody>
          <a:bodyPr wrap="none" rtlCol="0">
            <a:spAutoFit/>
          </a:bodyPr>
          <a:lstStyle/>
          <a:p>
            <a:r>
              <a:rPr lang="en-US" dirty="0" smtClean="0"/>
              <a:t>Out of beam (</a:t>
            </a:r>
            <a:r>
              <a:rPr lang="en-US" dirty="0" err="1" smtClean="0"/>
              <a:t>Cosmics</a:t>
            </a:r>
            <a:r>
              <a:rPr lang="en-US" dirty="0" smtClean="0"/>
              <a:t>) region</a:t>
            </a:r>
            <a:endParaRPr lang="en-US" dirty="0"/>
          </a:p>
        </p:txBody>
      </p:sp>
      <p:sp>
        <p:nvSpPr>
          <p:cNvPr id="10" name="TextBox 9"/>
          <p:cNvSpPr txBox="1"/>
          <p:nvPr/>
        </p:nvSpPr>
        <p:spPr>
          <a:xfrm rot="16200000">
            <a:off x="907786" y="1633229"/>
            <a:ext cx="1022940" cy="400110"/>
          </a:xfrm>
          <a:prstGeom prst="rect">
            <a:avLst/>
          </a:prstGeom>
          <a:solidFill>
            <a:schemeClr val="bg1">
              <a:lumMod val="95000"/>
            </a:schemeClr>
          </a:solidFill>
        </p:spPr>
        <p:txBody>
          <a:bodyPr wrap="square" rtlCol="0">
            <a:spAutoFit/>
          </a:bodyPr>
          <a:lstStyle/>
          <a:p>
            <a:r>
              <a:rPr lang="en-US" sz="2000" dirty="0" smtClean="0"/>
              <a:t>Score</a:t>
            </a:r>
            <a:endParaRPr lang="en-US" sz="2000" dirty="0"/>
          </a:p>
        </p:txBody>
      </p:sp>
      <p:sp>
        <p:nvSpPr>
          <p:cNvPr id="11" name="TextBox 10"/>
          <p:cNvSpPr txBox="1"/>
          <p:nvPr/>
        </p:nvSpPr>
        <p:spPr>
          <a:xfrm rot="16200000">
            <a:off x="964875" y="4698675"/>
            <a:ext cx="1022940" cy="400110"/>
          </a:xfrm>
          <a:prstGeom prst="rect">
            <a:avLst/>
          </a:prstGeom>
          <a:solidFill>
            <a:schemeClr val="bg1">
              <a:lumMod val="95000"/>
            </a:schemeClr>
          </a:solidFill>
        </p:spPr>
        <p:txBody>
          <a:bodyPr wrap="square" rtlCol="0">
            <a:spAutoFit/>
          </a:bodyPr>
          <a:lstStyle/>
          <a:p>
            <a:r>
              <a:rPr lang="en-US" sz="2000" dirty="0" smtClean="0"/>
              <a:t>Score</a:t>
            </a:r>
            <a:endParaRPr lang="en-US" sz="2000" dirty="0"/>
          </a:p>
        </p:txBody>
      </p:sp>
      <p:sp>
        <p:nvSpPr>
          <p:cNvPr id="12" name="TextBox 11"/>
          <p:cNvSpPr txBox="1"/>
          <p:nvPr/>
        </p:nvSpPr>
        <p:spPr>
          <a:xfrm>
            <a:off x="6901860" y="6534090"/>
            <a:ext cx="1022940" cy="400110"/>
          </a:xfrm>
          <a:prstGeom prst="rect">
            <a:avLst/>
          </a:prstGeom>
          <a:solidFill>
            <a:schemeClr val="bg1">
              <a:lumMod val="95000"/>
            </a:schemeClr>
          </a:solidFill>
        </p:spPr>
        <p:txBody>
          <a:bodyPr wrap="square" rtlCol="0">
            <a:spAutoFit/>
          </a:bodyPr>
          <a:lstStyle/>
          <a:p>
            <a:r>
              <a:rPr lang="en-US" sz="2000" dirty="0" smtClean="0"/>
              <a:t>Theta</a:t>
            </a:r>
            <a:endParaRPr lang="en-US" sz="2000" dirty="0"/>
          </a:p>
        </p:txBody>
      </p:sp>
    </p:spTree>
    <p:extLst>
      <p:ext uri="{BB962C8B-B14F-4D97-AF65-F5344CB8AC3E}">
        <p14:creationId xmlns:p14="http://schemas.microsoft.com/office/powerpoint/2010/main" val="1095105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V.Tioukov, Predeal Oct-2013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33</a:t>
            </a:fld>
            <a:endParaRPr lang="en-US"/>
          </a:p>
        </p:txBody>
      </p:sp>
      <p:sp>
        <p:nvSpPr>
          <p:cNvPr id="6" name="Заголовок 1"/>
          <p:cNvSpPr>
            <a:spLocks noGrp="1"/>
          </p:cNvSpPr>
          <p:nvPr>
            <p:ph type="title"/>
          </p:nvPr>
        </p:nvSpPr>
        <p:spPr>
          <a:xfrm>
            <a:off x="457200" y="274638"/>
            <a:ext cx="8229600" cy="1143000"/>
          </a:xfrm>
        </p:spPr>
        <p:txBody>
          <a:bodyPr/>
          <a:lstStyle/>
          <a:p>
            <a:r>
              <a:rPr lang="en-US" dirty="0"/>
              <a:t>P</a:t>
            </a:r>
            <a:r>
              <a:rPr lang="en-US" dirty="0" smtClean="0"/>
              <a:t>rocessing on GPU: image</a:t>
            </a:r>
            <a:endParaRPr lang="ru-RU" dirty="0"/>
          </a:p>
        </p:txBody>
      </p:sp>
      <p:sp>
        <p:nvSpPr>
          <p:cNvPr id="7" name="Объект 2"/>
          <p:cNvSpPr>
            <a:spLocks noGrp="1"/>
          </p:cNvSpPr>
          <p:nvPr>
            <p:ph idx="1"/>
          </p:nvPr>
        </p:nvSpPr>
        <p:spPr>
          <a:xfrm>
            <a:off x="457200" y="1312169"/>
            <a:ext cx="5050904" cy="2404864"/>
          </a:xfrm>
        </p:spPr>
        <p:txBody>
          <a:bodyPr>
            <a:normAutofit fontScale="85000" lnSpcReduction="20000"/>
          </a:bodyPr>
          <a:lstStyle/>
          <a:p>
            <a:pPr marL="0" indent="0" algn="just">
              <a:buNone/>
            </a:pPr>
            <a:r>
              <a:rPr lang="en-US" sz="2800" dirty="0" smtClean="0"/>
              <a:t>Modern graphics processors have thousands of arithmetic logic units, which can be used for general purpose computation.</a:t>
            </a:r>
          </a:p>
          <a:p>
            <a:pPr marL="0" indent="0" algn="just">
              <a:buNone/>
            </a:pPr>
            <a:r>
              <a:rPr lang="en-US" sz="2800" dirty="0" smtClean="0"/>
              <a:t>Image processing is ideal for GPU.</a:t>
            </a:r>
          </a:p>
          <a:p>
            <a:pPr marL="0" indent="0" algn="just">
              <a:buNone/>
            </a:pPr>
            <a:r>
              <a:rPr lang="en-US" sz="2800" dirty="0" smtClean="0"/>
              <a:t>Whole image processing cycle in LASSO was implemented in CUDA:</a:t>
            </a:r>
          </a:p>
          <a:p>
            <a:pPr marL="0" indent="0" algn="just">
              <a:buNone/>
            </a:pPr>
            <a:endParaRPr lang="ru-RU" sz="2800" dirty="0"/>
          </a:p>
        </p:txBody>
      </p:sp>
      <p:pic>
        <p:nvPicPr>
          <p:cNvPr id="8" name="Picture 2"/>
          <p:cNvPicPr>
            <a:picLocks noChangeAspect="1" noChangeArrowheads="1"/>
          </p:cNvPicPr>
          <p:nvPr/>
        </p:nvPicPr>
        <p:blipFill>
          <a:blip r:embed="rId2" cstate="print"/>
          <a:srcRect l="2908" t="20801" r="2236" b="3414"/>
          <a:stretch>
            <a:fillRect/>
          </a:stretch>
        </p:blipFill>
        <p:spPr bwMode="auto">
          <a:xfrm>
            <a:off x="5508104" y="1268760"/>
            <a:ext cx="3426990" cy="2093344"/>
          </a:xfrm>
          <a:prstGeom prst="rect">
            <a:avLst/>
          </a:prstGeom>
          <a:noFill/>
          <a:ln w="9525">
            <a:noFill/>
            <a:miter lim="800000"/>
            <a:headEnd/>
            <a:tailEnd/>
          </a:ln>
        </p:spPr>
      </p:pic>
      <p:sp>
        <p:nvSpPr>
          <p:cNvPr id="9" name="Прямоугольник 6"/>
          <p:cNvSpPr/>
          <p:nvPr/>
        </p:nvSpPr>
        <p:spPr>
          <a:xfrm>
            <a:off x="323528" y="3555121"/>
            <a:ext cx="3888432" cy="2838878"/>
          </a:xfrm>
          <a:prstGeom prst="rect">
            <a:avLst/>
          </a:prstGeom>
        </p:spPr>
        <p:txBody>
          <a:bodyPr wrap="square">
            <a:spAutoFit/>
          </a:bodyPr>
          <a:lstStyle/>
          <a:p>
            <a:pPr marL="457200" indent="-457200">
              <a:buFont typeface="+mj-lt"/>
              <a:buAutoNum type="arabicPeriod"/>
            </a:pPr>
            <a:r>
              <a:rPr lang="en-US" sz="2400" dirty="0" err="1" smtClean="0"/>
              <a:t>Lightfield</a:t>
            </a:r>
            <a:r>
              <a:rPr lang="en-US" sz="2400" dirty="0" smtClean="0"/>
              <a:t> normalization</a:t>
            </a:r>
          </a:p>
          <a:p>
            <a:pPr marL="457200" indent="-457200">
              <a:buFont typeface="+mj-lt"/>
              <a:buAutoNum type="arabicPeriod"/>
            </a:pPr>
            <a:r>
              <a:rPr lang="en-US" sz="2400" dirty="0" smtClean="0"/>
              <a:t>Filtration (5x5 FIR)</a:t>
            </a:r>
          </a:p>
          <a:p>
            <a:pPr marL="457200" indent="-457200">
              <a:buFont typeface="+mj-lt"/>
              <a:buAutoNum type="arabicPeriod"/>
            </a:pPr>
            <a:r>
              <a:rPr lang="en-US" sz="2400" dirty="0" smtClean="0"/>
              <a:t>Applying threshold map</a:t>
            </a:r>
          </a:p>
          <a:p>
            <a:pPr marL="457200" indent="-457200">
              <a:buFont typeface="+mj-lt"/>
              <a:buAutoNum type="arabicPeriod"/>
            </a:pPr>
            <a:r>
              <a:rPr lang="en-US" sz="2400" dirty="0" smtClean="0"/>
              <a:t>Field equalization</a:t>
            </a:r>
          </a:p>
          <a:p>
            <a:pPr marL="457200" indent="-457200">
              <a:buFont typeface="+mj-lt"/>
              <a:buAutoNum type="arabicPeriod"/>
            </a:pPr>
            <a:r>
              <a:rPr lang="en-US" sz="2400" dirty="0" err="1" smtClean="0"/>
              <a:t>Binarization</a:t>
            </a:r>
            <a:endParaRPr lang="en-US" sz="2400" dirty="0" smtClean="0"/>
          </a:p>
        </p:txBody>
      </p:sp>
      <p:sp>
        <p:nvSpPr>
          <p:cNvPr id="10" name="Прямоугольник 7"/>
          <p:cNvSpPr/>
          <p:nvPr/>
        </p:nvSpPr>
        <p:spPr>
          <a:xfrm>
            <a:off x="4198224" y="3501008"/>
            <a:ext cx="4723134" cy="1323439"/>
          </a:xfrm>
          <a:prstGeom prst="rect">
            <a:avLst/>
          </a:prstGeom>
        </p:spPr>
        <p:txBody>
          <a:bodyPr wrap="square">
            <a:spAutoFit/>
          </a:bodyPr>
          <a:lstStyle/>
          <a:p>
            <a:r>
              <a:rPr lang="en-US" sz="2000" b="1" dirty="0" smtClean="0">
                <a:solidFill>
                  <a:schemeClr val="tx2">
                    <a:lumMod val="50000"/>
                  </a:schemeClr>
                </a:solidFill>
              </a:rPr>
              <a:t>Great performance gain was obtained in comparison to processing on Matrox Odyssey board, where processing was done before:</a:t>
            </a:r>
          </a:p>
        </p:txBody>
      </p:sp>
      <p:graphicFrame>
        <p:nvGraphicFramePr>
          <p:cNvPr id="11" name="Таблица 8"/>
          <p:cNvGraphicFramePr>
            <a:graphicFrameLocks noGrp="1"/>
          </p:cNvGraphicFramePr>
          <p:nvPr>
            <p:extLst>
              <p:ext uri="{D42A27DB-BD31-4B8C-83A1-F6EECF244321}">
                <p14:modId xmlns:p14="http://schemas.microsoft.com/office/powerpoint/2010/main" val="4195640639"/>
              </p:ext>
            </p:extLst>
          </p:nvPr>
        </p:nvGraphicFramePr>
        <p:xfrm>
          <a:off x="4572000" y="4856386"/>
          <a:ext cx="3829811" cy="1896853"/>
        </p:xfrm>
        <a:graphic>
          <a:graphicData uri="http://schemas.openxmlformats.org/drawingml/2006/table">
            <a:tbl>
              <a:tblPr firstRow="1" bandRow="1">
                <a:tableStyleId>{5C22544A-7EE6-4342-B048-85BDC9FD1C3A}</a:tableStyleId>
              </a:tblPr>
              <a:tblGrid>
                <a:gridCol w="2398383"/>
                <a:gridCol w="1431428"/>
              </a:tblGrid>
              <a:tr h="372853">
                <a:tc>
                  <a:txBody>
                    <a:bodyPr/>
                    <a:lstStyle/>
                    <a:p>
                      <a:r>
                        <a:rPr lang="en-US" sz="1400" dirty="0" smtClean="0">
                          <a:latin typeface="+mn-lt"/>
                        </a:rPr>
                        <a:t>Model</a:t>
                      </a:r>
                      <a:endParaRPr lang="ru-RU" sz="1400" dirty="0">
                        <a:latin typeface="+mn-lt"/>
                      </a:endParaRPr>
                    </a:p>
                  </a:txBody>
                  <a:tcPr/>
                </a:tc>
                <a:tc>
                  <a:txBody>
                    <a:bodyPr/>
                    <a:lstStyle/>
                    <a:p>
                      <a:pPr algn="ctr"/>
                      <a:r>
                        <a:rPr lang="en-US" sz="1400" dirty="0" smtClean="0">
                          <a:latin typeface="+mn-lt"/>
                        </a:rPr>
                        <a:t>Time ms/frame</a:t>
                      </a:r>
                      <a:endParaRPr lang="ru-RU" sz="1400" dirty="0">
                        <a:latin typeface="+mn-lt"/>
                      </a:endParaRPr>
                    </a:p>
                  </a:txBody>
                  <a:tcPr/>
                </a:tc>
              </a:tr>
              <a:tr h="152008">
                <a:tc gridSpan="2">
                  <a:txBody>
                    <a:bodyPr/>
                    <a:lstStyle/>
                    <a:p>
                      <a:pPr algn="l"/>
                      <a:r>
                        <a:rPr lang="en-US" sz="1400" dirty="0" smtClean="0">
                          <a:solidFill>
                            <a:schemeClr val="accent2">
                              <a:lumMod val="50000"/>
                            </a:schemeClr>
                          </a:solidFill>
                          <a:latin typeface="+mn-lt"/>
                        </a:rPr>
                        <a:t>MATROX Odyssey Xpro</a:t>
                      </a:r>
                      <a:endParaRPr lang="ru-RU" sz="1400" dirty="0">
                        <a:solidFill>
                          <a:schemeClr val="accent2">
                            <a:lumMod val="50000"/>
                          </a:schemeClr>
                        </a:solidFill>
                        <a:latin typeface="+mn-lt"/>
                      </a:endParaRPr>
                    </a:p>
                  </a:txBody>
                  <a:tcPr anchor="ctr">
                    <a:solidFill>
                      <a:schemeClr val="accent5">
                        <a:lumMod val="60000"/>
                        <a:lumOff val="40000"/>
                      </a:schemeClr>
                    </a:solidFill>
                  </a:tcPr>
                </a:tc>
                <a:tc hMerge="1">
                  <a:txBody>
                    <a:bodyPr/>
                    <a:lstStyle/>
                    <a:p>
                      <a:endParaRPr lang="ru-RU"/>
                    </a:p>
                  </a:txBody>
                  <a:tcPr/>
                </a:tc>
              </a:tr>
              <a:tr h="214784">
                <a:tc>
                  <a:txBody>
                    <a:bodyPr/>
                    <a:lstStyle/>
                    <a:p>
                      <a:pPr algn="r"/>
                      <a:r>
                        <a:rPr lang="en-US" sz="1400" dirty="0" smtClean="0">
                          <a:latin typeface="+mn-lt"/>
                        </a:rPr>
                        <a:t>OP310G5MSFCL </a:t>
                      </a:r>
                      <a:endParaRPr lang="ru-RU" sz="1400" dirty="0">
                        <a:latin typeface="+mn-lt"/>
                      </a:endParaRPr>
                    </a:p>
                  </a:txBody>
                  <a:tcPr/>
                </a:tc>
                <a:tc>
                  <a:txBody>
                    <a:bodyPr/>
                    <a:lstStyle/>
                    <a:p>
                      <a:pPr algn="ctr"/>
                      <a:r>
                        <a:rPr lang="en-US" sz="1400" dirty="0" smtClean="0">
                          <a:latin typeface="+mn-lt"/>
                        </a:rPr>
                        <a:t>6.6</a:t>
                      </a:r>
                      <a:endParaRPr lang="ru-RU" sz="1400" dirty="0">
                        <a:latin typeface="+mn-lt"/>
                      </a:endParaRPr>
                    </a:p>
                  </a:txBody>
                  <a:tcPr/>
                </a:tc>
              </a:tr>
              <a:tr h="214784">
                <a:tc>
                  <a:txBody>
                    <a:bodyPr/>
                    <a:lstStyle/>
                    <a:p>
                      <a:pPr algn="r"/>
                      <a:r>
                        <a:rPr lang="en-US" sz="1400" dirty="0" smtClean="0">
                          <a:latin typeface="+mn-lt"/>
                        </a:rPr>
                        <a:t>OP413G1GSFCL </a:t>
                      </a:r>
                      <a:endParaRPr lang="ru-RU" sz="1400" dirty="0">
                        <a:latin typeface="+mn-lt"/>
                      </a:endParaRPr>
                    </a:p>
                  </a:txBody>
                  <a:tcPr/>
                </a:tc>
                <a:tc>
                  <a:txBody>
                    <a:bodyPr/>
                    <a:lstStyle/>
                    <a:p>
                      <a:pPr algn="ctr"/>
                      <a:r>
                        <a:rPr lang="en-US" sz="1400" dirty="0" smtClean="0">
                          <a:latin typeface="+mn-lt"/>
                        </a:rPr>
                        <a:t>5.4</a:t>
                      </a:r>
                      <a:endParaRPr lang="ru-RU" sz="1400" dirty="0">
                        <a:latin typeface="+mn-lt"/>
                      </a:endParaRPr>
                    </a:p>
                  </a:txBody>
                  <a:tcPr/>
                </a:tc>
              </a:tr>
              <a:tr h="21478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accent2">
                              <a:lumMod val="50000"/>
                            </a:schemeClr>
                          </a:solidFill>
                          <a:latin typeface="+mn-lt"/>
                        </a:rPr>
                        <a:t>NVidia G</a:t>
                      </a:r>
                      <a:r>
                        <a:rPr lang="hr-HR" sz="1400" dirty="0" smtClean="0">
                          <a:solidFill>
                            <a:schemeClr val="accent2">
                              <a:lumMod val="50000"/>
                            </a:schemeClr>
                          </a:solidFill>
                          <a:latin typeface="+mn-lt"/>
                        </a:rPr>
                        <a:t>F</a:t>
                      </a:r>
                      <a:r>
                        <a:rPr lang="en-US" sz="1400" dirty="0" smtClean="0">
                          <a:solidFill>
                            <a:schemeClr val="accent2">
                              <a:lumMod val="50000"/>
                            </a:schemeClr>
                          </a:solidFill>
                          <a:latin typeface="+mn-lt"/>
                        </a:rPr>
                        <a:t>or</a:t>
                      </a:r>
                      <a:r>
                        <a:rPr lang="hr-HR" sz="1400" dirty="0" smtClean="0">
                          <a:solidFill>
                            <a:schemeClr val="accent2">
                              <a:lumMod val="50000"/>
                            </a:schemeClr>
                          </a:solidFill>
                          <a:latin typeface="+mn-lt"/>
                        </a:rPr>
                        <a:t>c</a:t>
                      </a:r>
                      <a:r>
                        <a:rPr lang="en-US" sz="1400" dirty="0" smtClean="0">
                          <a:solidFill>
                            <a:schemeClr val="accent2">
                              <a:lumMod val="50000"/>
                            </a:schemeClr>
                          </a:solidFill>
                          <a:latin typeface="+mn-lt"/>
                        </a:rPr>
                        <a:t>e</a:t>
                      </a:r>
                    </a:p>
                  </a:txBody>
                  <a:tcPr>
                    <a:solidFill>
                      <a:schemeClr val="accent5">
                        <a:lumMod val="60000"/>
                        <a:lumOff val="40000"/>
                      </a:schemeClr>
                    </a:solidFill>
                  </a:tcPr>
                </a:tc>
                <a:tc hMerge="1">
                  <a:txBody>
                    <a:bodyPr/>
                    <a:lstStyle/>
                    <a:p>
                      <a:endParaRPr lang="ru-RU" dirty="0"/>
                    </a:p>
                  </a:txBody>
                  <a:tcPr>
                    <a:solidFill>
                      <a:schemeClr val="accent5">
                        <a:lumMod val="60000"/>
                        <a:lumOff val="40000"/>
                      </a:schemeClr>
                    </a:solidFill>
                  </a:tcPr>
                </a:tc>
              </a:tr>
              <a:tr h="214784">
                <a:tc>
                  <a:txBody>
                    <a:bodyPr/>
                    <a:lstStyle/>
                    <a:p>
                      <a:pPr algn="r"/>
                      <a:r>
                        <a:rPr lang="en-US" sz="1400" b="1" dirty="0" smtClean="0">
                          <a:solidFill>
                            <a:schemeClr val="tx1"/>
                          </a:solidFill>
                          <a:latin typeface="+mn-lt"/>
                        </a:rPr>
                        <a:t>GTX 570</a:t>
                      </a:r>
                      <a:endParaRPr lang="ru-RU" sz="1400" b="1" dirty="0">
                        <a:solidFill>
                          <a:schemeClr val="tx1"/>
                        </a:solidFill>
                        <a:latin typeface="+mn-lt"/>
                      </a:endParaRPr>
                    </a:p>
                  </a:txBody>
                  <a:tcPr/>
                </a:tc>
                <a:tc>
                  <a:txBody>
                    <a:bodyPr/>
                    <a:lstStyle/>
                    <a:p>
                      <a:pPr algn="ctr"/>
                      <a:r>
                        <a:rPr lang="en-US" sz="1400" b="1" dirty="0" smtClean="0">
                          <a:solidFill>
                            <a:schemeClr val="tx1"/>
                          </a:solidFill>
                          <a:effectLst/>
                          <a:latin typeface="+mn-lt"/>
                        </a:rPr>
                        <a:t>0.65</a:t>
                      </a:r>
                      <a:endParaRPr lang="ru-RU" sz="1400" b="1" dirty="0">
                        <a:solidFill>
                          <a:schemeClr val="tx1"/>
                        </a:solidFill>
                        <a:effectLst/>
                        <a:latin typeface="+mn-lt"/>
                      </a:endParaRPr>
                    </a:p>
                  </a:txBody>
                  <a:tcPr/>
                </a:tc>
              </a:tr>
            </a:tbl>
          </a:graphicData>
        </a:graphic>
      </p:graphicFrame>
    </p:spTree>
    <p:extLst>
      <p:ext uri="{BB962C8B-B14F-4D97-AF65-F5344CB8AC3E}">
        <p14:creationId xmlns:p14="http://schemas.microsoft.com/office/powerpoint/2010/main" val="2070550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V.Tioukov, Predeal Oct-2013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34</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60" y="4427262"/>
            <a:ext cx="4211960" cy="2369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Заголовок 1"/>
          <p:cNvSpPr>
            <a:spLocks noGrp="1"/>
          </p:cNvSpPr>
          <p:nvPr>
            <p:ph type="title"/>
          </p:nvPr>
        </p:nvSpPr>
        <p:spPr>
          <a:xfrm>
            <a:off x="457200" y="274638"/>
            <a:ext cx="8229600" cy="1143000"/>
          </a:xfrm>
        </p:spPr>
        <p:txBody>
          <a:bodyPr/>
          <a:lstStyle/>
          <a:p>
            <a:r>
              <a:rPr lang="en-US" dirty="0" smtClean="0"/>
              <a:t>Processing on GPU: Tracking</a:t>
            </a:r>
            <a:endParaRPr lang="ru-RU" dirty="0"/>
          </a:p>
        </p:txBody>
      </p:sp>
      <p:sp>
        <p:nvSpPr>
          <p:cNvPr id="8" name="Содержимое 8"/>
          <p:cNvSpPr>
            <a:spLocks noGrp="1"/>
          </p:cNvSpPr>
          <p:nvPr>
            <p:ph idx="1"/>
          </p:nvPr>
        </p:nvSpPr>
        <p:spPr>
          <a:xfrm>
            <a:off x="457200" y="1221505"/>
            <a:ext cx="8229600" cy="1204313"/>
          </a:xfrm>
        </p:spPr>
        <p:txBody>
          <a:bodyPr>
            <a:normAutofit fontScale="92500" lnSpcReduction="10000"/>
          </a:bodyPr>
          <a:lstStyle/>
          <a:p>
            <a:pPr marL="0" indent="0" algn="just">
              <a:buNone/>
            </a:pPr>
            <a:r>
              <a:rPr lang="en-US" sz="2800" dirty="0" smtClean="0"/>
              <a:t>Tracking procedure consists of few steps. One of them (“Linking”) is the most computation power consumptive. It was also implement it in CUDA.</a:t>
            </a:r>
          </a:p>
        </p:txBody>
      </p:sp>
      <p:pic>
        <p:nvPicPr>
          <p:cNvPr id="9" name="Рисунок 6" descr="D:\programming\emu\PAVICOM\cuda_tests\scripts\LogTimesExtraction\24Thrd_CPU.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1225" y="1949733"/>
            <a:ext cx="3653768" cy="247752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Рисунок 7" descr="D:\programming\emu\PAVICOM\cuda_tests\scripts\LogTimesExtraction\old_tb_p21@1050\linking time_testBeam_old_75k_clust.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1225" y="4293096"/>
            <a:ext cx="3644624" cy="24645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708406" y="2270443"/>
            <a:ext cx="574196" cy="369332"/>
          </a:xfrm>
          <a:prstGeom prst="rect">
            <a:avLst/>
          </a:prstGeom>
        </p:spPr>
        <p:txBody>
          <a:bodyPr wrap="none">
            <a:spAutoFit/>
          </a:bodyPr>
          <a:lstStyle/>
          <a:p>
            <a:r>
              <a:rPr lang="en-US" dirty="0"/>
              <a:t>C</a:t>
            </a:r>
            <a:r>
              <a:rPr lang="en-US" dirty="0" smtClean="0"/>
              <a:t>PU</a:t>
            </a:r>
            <a:endParaRPr lang="ru-RU" dirty="0"/>
          </a:p>
        </p:txBody>
      </p:sp>
      <p:sp>
        <p:nvSpPr>
          <p:cNvPr id="12" name="Прямоугольник 11"/>
          <p:cNvSpPr/>
          <p:nvPr/>
        </p:nvSpPr>
        <p:spPr>
          <a:xfrm>
            <a:off x="5687108" y="4515852"/>
            <a:ext cx="596638" cy="369332"/>
          </a:xfrm>
          <a:prstGeom prst="rect">
            <a:avLst/>
          </a:prstGeom>
        </p:spPr>
        <p:txBody>
          <a:bodyPr wrap="none">
            <a:spAutoFit/>
          </a:bodyPr>
          <a:lstStyle/>
          <a:p>
            <a:r>
              <a:rPr lang="en-US" dirty="0" smtClean="0"/>
              <a:t>GPU</a:t>
            </a:r>
            <a:endParaRPr lang="ru-RU" dirty="0"/>
          </a:p>
        </p:txBody>
      </p:sp>
      <p:sp>
        <p:nvSpPr>
          <p:cNvPr id="13" name="Стрелка вниз 12"/>
          <p:cNvSpPr/>
          <p:nvPr/>
        </p:nvSpPr>
        <p:spPr>
          <a:xfrm>
            <a:off x="6989084" y="4363820"/>
            <a:ext cx="360040"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низ 13"/>
          <p:cNvSpPr/>
          <p:nvPr/>
        </p:nvSpPr>
        <p:spPr>
          <a:xfrm>
            <a:off x="2303748" y="4305896"/>
            <a:ext cx="360040"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5"/>
          <p:cNvSpPr/>
          <p:nvPr/>
        </p:nvSpPr>
        <p:spPr>
          <a:xfrm>
            <a:off x="395536" y="2348880"/>
            <a:ext cx="4536504" cy="646331"/>
          </a:xfrm>
          <a:prstGeom prst="rect">
            <a:avLst/>
          </a:prstGeom>
        </p:spPr>
        <p:txBody>
          <a:bodyPr wrap="square">
            <a:spAutoFit/>
          </a:bodyPr>
          <a:lstStyle/>
          <a:p>
            <a:r>
              <a:rPr lang="en-US" baseline="0" dirty="0" smtClean="0">
                <a:solidFill>
                  <a:schemeClr val="tx2">
                    <a:lumMod val="25000"/>
                  </a:schemeClr>
                </a:solidFill>
              </a:rPr>
              <a:t>Dell T7500, Xeon X5650 2.66 GHz, 6 cores * 2 CPU *HT = 24 logical processors</a:t>
            </a:r>
          </a:p>
        </p:txBody>
      </p:sp>
      <p:sp>
        <p:nvSpPr>
          <p:cNvPr id="16" name="Прямоугольник 16"/>
          <p:cNvSpPr/>
          <p:nvPr/>
        </p:nvSpPr>
        <p:spPr>
          <a:xfrm>
            <a:off x="484912" y="4866639"/>
            <a:ext cx="2051720" cy="369332"/>
          </a:xfrm>
          <a:prstGeom prst="rect">
            <a:avLst/>
          </a:prstGeom>
        </p:spPr>
        <p:txBody>
          <a:bodyPr wrap="square">
            <a:spAutoFit/>
          </a:bodyPr>
          <a:lstStyle/>
          <a:p>
            <a:r>
              <a:rPr lang="en-US" baseline="0" dirty="0" smtClean="0">
                <a:solidFill>
                  <a:schemeClr val="tx2">
                    <a:lumMod val="25000"/>
                  </a:schemeClr>
                </a:solidFill>
              </a:rPr>
              <a:t>NVIDIA </a:t>
            </a:r>
            <a:r>
              <a:rPr lang="en-US" dirty="0" smtClean="0">
                <a:solidFill>
                  <a:schemeClr val="tx2">
                    <a:lumMod val="25000"/>
                  </a:schemeClr>
                </a:solidFill>
              </a:rPr>
              <a:t>GTX 690</a:t>
            </a:r>
            <a:endParaRPr lang="en-US" baseline="0" dirty="0" smtClean="0">
              <a:solidFill>
                <a:schemeClr val="tx2">
                  <a:lumMod val="25000"/>
                </a:schemeClr>
              </a:solidFill>
            </a:endParaRPr>
          </a:p>
        </p:txBody>
      </p:sp>
      <p:sp>
        <p:nvSpPr>
          <p:cNvPr id="17" name="Прямоугольник 2"/>
          <p:cNvSpPr/>
          <p:nvPr/>
        </p:nvSpPr>
        <p:spPr>
          <a:xfrm>
            <a:off x="7107485" y="5169851"/>
            <a:ext cx="1300805" cy="369332"/>
          </a:xfrm>
          <a:prstGeom prst="rect">
            <a:avLst/>
          </a:prstGeom>
        </p:spPr>
        <p:txBody>
          <a:bodyPr wrap="none">
            <a:spAutoFit/>
          </a:bodyPr>
          <a:lstStyle/>
          <a:p>
            <a:r>
              <a:rPr lang="en-US" b="1" dirty="0">
                <a:solidFill>
                  <a:schemeClr val="accent3">
                    <a:lumMod val="50000"/>
                  </a:schemeClr>
                </a:solidFill>
              </a:rPr>
              <a:t>61 </a:t>
            </a:r>
            <a:r>
              <a:rPr lang="en-US" b="1" dirty="0" err="1">
                <a:solidFill>
                  <a:schemeClr val="accent3">
                    <a:lumMod val="50000"/>
                  </a:schemeClr>
                </a:solidFill>
              </a:rPr>
              <a:t>ms</a:t>
            </a:r>
            <a:r>
              <a:rPr lang="en-US" b="1" dirty="0">
                <a:solidFill>
                  <a:schemeClr val="accent3">
                    <a:lumMod val="50000"/>
                  </a:schemeClr>
                </a:solidFill>
              </a:rPr>
              <a:t>/view</a:t>
            </a:r>
            <a:endParaRPr lang="ru-RU" b="1" dirty="0">
              <a:solidFill>
                <a:schemeClr val="accent3">
                  <a:lumMod val="50000"/>
                </a:schemeClr>
              </a:solidFill>
            </a:endParaRPr>
          </a:p>
        </p:txBody>
      </p:sp>
      <p:sp>
        <p:nvSpPr>
          <p:cNvPr id="18" name="Прямоугольник 14"/>
          <p:cNvSpPr/>
          <p:nvPr/>
        </p:nvSpPr>
        <p:spPr>
          <a:xfrm>
            <a:off x="5815884" y="2707197"/>
            <a:ext cx="1533240" cy="369332"/>
          </a:xfrm>
          <a:prstGeom prst="rect">
            <a:avLst/>
          </a:prstGeom>
        </p:spPr>
        <p:txBody>
          <a:bodyPr wrap="none">
            <a:spAutoFit/>
          </a:bodyPr>
          <a:lstStyle/>
          <a:p>
            <a:r>
              <a:rPr lang="en-US" b="1" dirty="0">
                <a:solidFill>
                  <a:schemeClr val="accent6">
                    <a:lumMod val="50000"/>
                  </a:schemeClr>
                </a:solidFill>
              </a:rPr>
              <a:t>~550 </a:t>
            </a:r>
            <a:r>
              <a:rPr lang="en-US" b="1" dirty="0" err="1">
                <a:solidFill>
                  <a:schemeClr val="accent6">
                    <a:lumMod val="50000"/>
                  </a:schemeClr>
                </a:solidFill>
              </a:rPr>
              <a:t>ms</a:t>
            </a:r>
            <a:r>
              <a:rPr lang="en-US" b="1" dirty="0">
                <a:solidFill>
                  <a:schemeClr val="accent6">
                    <a:lumMod val="50000"/>
                  </a:schemeClr>
                </a:solidFill>
              </a:rPr>
              <a:t>/view</a:t>
            </a:r>
            <a:endParaRPr lang="ru-RU" b="1" dirty="0">
              <a:solidFill>
                <a:schemeClr val="accent6">
                  <a:lumMod val="50000"/>
                </a:schemeClr>
              </a:solidFill>
            </a:endParaRPr>
          </a:p>
        </p:txBody>
      </p:sp>
      <p:pic>
        <p:nvPicPr>
          <p:cNvPr id="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3706" y="2995211"/>
            <a:ext cx="1204392" cy="1274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2995211"/>
            <a:ext cx="1204392" cy="1274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6488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V.Tioukov, Predeal Oct-2013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35</a:t>
            </a:fld>
            <a:endParaRPr lang="en-US"/>
          </a:p>
        </p:txBody>
      </p:sp>
      <p:sp>
        <p:nvSpPr>
          <p:cNvPr id="6" name="Title 1"/>
          <p:cNvSpPr>
            <a:spLocks noGrp="1"/>
          </p:cNvSpPr>
          <p:nvPr>
            <p:ph type="title"/>
          </p:nvPr>
        </p:nvSpPr>
        <p:spPr>
          <a:xfrm>
            <a:off x="457200" y="274638"/>
            <a:ext cx="8229600" cy="1143000"/>
          </a:xfrm>
        </p:spPr>
        <p:txBody>
          <a:bodyPr/>
          <a:lstStyle/>
          <a:p>
            <a:r>
              <a:rPr lang="en-US" dirty="0" smtClean="0"/>
              <a:t>ESS HW </a:t>
            </a:r>
            <a:r>
              <a:rPr lang="en-US" dirty="0" smtClean="0"/>
              <a:t>Upgrade for the fast scan</a:t>
            </a:r>
            <a:endParaRPr lang="en-US" dirty="0"/>
          </a:p>
        </p:txBody>
      </p:sp>
      <p:sp>
        <p:nvSpPr>
          <p:cNvPr id="7" name="TextBox 6"/>
          <p:cNvSpPr txBox="1"/>
          <p:nvPr/>
        </p:nvSpPr>
        <p:spPr>
          <a:xfrm>
            <a:off x="395536" y="1628800"/>
            <a:ext cx="5112568" cy="1477328"/>
          </a:xfrm>
          <a:prstGeom prst="rect">
            <a:avLst/>
          </a:prstGeom>
          <a:noFill/>
        </p:spPr>
        <p:txBody>
          <a:bodyPr wrap="square" rtlCol="0">
            <a:spAutoFit/>
          </a:bodyPr>
          <a:lstStyle/>
          <a:p>
            <a:pPr algn="just"/>
            <a:r>
              <a:rPr lang="en-US" dirty="0" smtClean="0">
                <a:solidFill>
                  <a:schemeClr val="tx1"/>
                </a:solidFill>
                <a:latin typeface="Times New Roman" pitchFamily="18" charset="0"/>
                <a:cs typeface="Times New Roman" pitchFamily="18" charset="0"/>
              </a:rPr>
              <a:t>Passing to new 4Mpix Bonito CMC 4000 camera and 20x objective will allow to triple the field of view area keeping the pixel size at the same value which will allow to use already existing image processing modules.  </a:t>
            </a:r>
          </a:p>
        </p:txBody>
      </p:sp>
      <p:grpSp>
        <p:nvGrpSpPr>
          <p:cNvPr id="8" name="Group 588"/>
          <p:cNvGrpSpPr/>
          <p:nvPr/>
        </p:nvGrpSpPr>
        <p:grpSpPr>
          <a:xfrm>
            <a:off x="467544" y="3212976"/>
            <a:ext cx="4104456" cy="2304256"/>
            <a:chOff x="323850" y="1484313"/>
            <a:chExt cx="8818413" cy="4824412"/>
          </a:xfrm>
        </p:grpSpPr>
        <p:pic>
          <p:nvPicPr>
            <p:cNvPr id="9" name="Picture 6" descr="IMG_6085"/>
            <p:cNvPicPr>
              <a:picLocks noChangeAspect="1" noChangeArrowheads="1"/>
            </p:cNvPicPr>
            <p:nvPr/>
          </p:nvPicPr>
          <p:blipFill>
            <a:blip r:embed="rId2" cstate="screen"/>
            <a:srcRect/>
            <a:stretch>
              <a:fillRect/>
            </a:stretch>
          </p:blipFill>
          <p:spPr>
            <a:xfrm>
              <a:off x="323850" y="1556321"/>
              <a:ext cx="6120680" cy="4709542"/>
            </a:xfrm>
            <a:prstGeom prst="rect">
              <a:avLst/>
            </a:prstGeom>
            <a:ln>
              <a:noFill/>
            </a:ln>
            <a:effectLst>
              <a:outerShdw blurRad="190500" algn="tl" rotWithShape="0">
                <a:srgbClr val="000000">
                  <a:alpha val="70000"/>
                </a:srgbClr>
              </a:outerShdw>
            </a:effectLst>
          </p:spPr>
        </p:pic>
        <p:pic>
          <p:nvPicPr>
            <p:cNvPr id="10" name="Picture 7" descr="pi_p726_quicklock_obj_i4c_o"/>
            <p:cNvPicPr>
              <a:picLocks noChangeAspect="1" noChangeArrowheads="1"/>
            </p:cNvPicPr>
            <p:nvPr/>
          </p:nvPicPr>
          <p:blipFill>
            <a:blip r:embed="rId3" cstate="screen"/>
            <a:srcRect/>
            <a:stretch>
              <a:fillRect/>
            </a:stretch>
          </p:blipFill>
          <p:spPr bwMode="auto">
            <a:xfrm>
              <a:off x="6516538" y="1484313"/>
              <a:ext cx="2625725" cy="4824412"/>
            </a:xfrm>
            <a:prstGeom prst="rect">
              <a:avLst/>
            </a:prstGeom>
            <a:ln>
              <a:noFill/>
            </a:ln>
            <a:effectLst>
              <a:outerShdw blurRad="190500" algn="tl" rotWithShape="0">
                <a:srgbClr val="000000">
                  <a:alpha val="70000"/>
                </a:srgbClr>
              </a:outerShdw>
            </a:effectLst>
          </p:spPr>
        </p:pic>
        <p:sp>
          <p:nvSpPr>
            <p:cNvPr id="11" name="Line 9"/>
            <p:cNvSpPr>
              <a:spLocks noChangeShapeType="1"/>
            </p:cNvSpPr>
            <p:nvPr/>
          </p:nvSpPr>
          <p:spPr bwMode="auto">
            <a:xfrm flipH="1" flipV="1">
              <a:off x="3635375" y="3860800"/>
              <a:ext cx="2952750" cy="431800"/>
            </a:xfrm>
            <a:prstGeom prst="line">
              <a:avLst/>
            </a:prstGeom>
            <a:noFill/>
            <a:ln w="50800">
              <a:solidFill>
                <a:srgbClr val="FF0000"/>
              </a:solidFill>
              <a:round/>
              <a:headEnd/>
              <a:tailEnd type="arrow" w="lg" len="lg"/>
            </a:ln>
            <a:effectLst>
              <a:outerShdw blurRad="63500" sx="102000" sy="102000" algn="ctr" rotWithShape="0">
                <a:prstClr val="black">
                  <a:alpha val="40000"/>
                </a:prstClr>
              </a:outerShdw>
            </a:effectLst>
          </p:spPr>
          <p:txBody>
            <a:bodyPr/>
            <a:lstStyle/>
            <a:p>
              <a:endParaRPr lang="ru-RU"/>
            </a:p>
          </p:txBody>
        </p:sp>
      </p:grpSp>
      <p:sp>
        <p:nvSpPr>
          <p:cNvPr id="12" name="TextBox 11"/>
          <p:cNvSpPr txBox="1"/>
          <p:nvPr/>
        </p:nvSpPr>
        <p:spPr>
          <a:xfrm>
            <a:off x="4644008" y="3568948"/>
            <a:ext cx="4176464" cy="2031325"/>
          </a:xfrm>
          <a:prstGeom prst="rect">
            <a:avLst/>
          </a:prstGeom>
          <a:noFill/>
        </p:spPr>
        <p:txBody>
          <a:bodyPr wrap="square" rtlCol="0">
            <a:spAutoFit/>
          </a:bodyPr>
          <a:lstStyle/>
          <a:p>
            <a:pPr algn="just"/>
            <a:r>
              <a:rPr lang="en-US" dirty="0" smtClean="0">
                <a:solidFill>
                  <a:schemeClr val="tx1"/>
                </a:solidFill>
                <a:latin typeface="Times New Roman" pitchFamily="18" charset="0"/>
                <a:cs typeface="Times New Roman" pitchFamily="18" charset="0"/>
              </a:rPr>
              <a:t>PIFOC Pi-726 </a:t>
            </a:r>
            <a:r>
              <a:rPr lang="en-US" dirty="0" err="1" smtClean="0">
                <a:solidFill>
                  <a:schemeClr val="tx1"/>
                </a:solidFill>
                <a:latin typeface="Times New Roman" pitchFamily="18" charset="0"/>
                <a:cs typeface="Times New Roman" pitchFamily="18" charset="0"/>
              </a:rPr>
              <a:t>piezo</a:t>
            </a:r>
            <a:r>
              <a:rPr lang="en-US" dirty="0" smtClean="0">
                <a:solidFill>
                  <a:schemeClr val="tx1"/>
                </a:solidFill>
                <a:latin typeface="Times New Roman" pitchFamily="18" charset="0"/>
                <a:cs typeface="Times New Roman" pitchFamily="18" charset="0"/>
              </a:rPr>
              <a:t>-drive was successfully tested with 57 ms/view duty cycle which is already 40% faster than the LS-110 stage. Duty cycle time reduction to ~50 ms/view  is foreseen possible. The resulting gain in speed will be 50-60% compared to the LS-110 stage</a:t>
            </a:r>
            <a:endParaRPr lang="en-US" dirty="0">
              <a:solidFill>
                <a:schemeClr val="tx1"/>
              </a:solidFill>
              <a:latin typeface="Times New Roman" pitchFamily="18" charset="0"/>
              <a:cs typeface="Times New Roman" pitchFamily="18" charset="0"/>
            </a:endParaRPr>
          </a:p>
        </p:txBody>
      </p:sp>
      <p:sp>
        <p:nvSpPr>
          <p:cNvPr id="13" name="TextBox 12"/>
          <p:cNvSpPr txBox="1"/>
          <p:nvPr/>
        </p:nvSpPr>
        <p:spPr>
          <a:xfrm>
            <a:off x="467543" y="5589240"/>
            <a:ext cx="8280921" cy="646331"/>
          </a:xfrm>
          <a:prstGeom prst="rect">
            <a:avLst/>
          </a:prstGeom>
          <a:noFill/>
        </p:spPr>
        <p:txBody>
          <a:bodyPr wrap="square" rtlCol="0">
            <a:spAutoFit/>
          </a:bodyPr>
          <a:lstStyle/>
          <a:p>
            <a:pPr algn="just"/>
            <a:r>
              <a:rPr lang="en-US" dirty="0" smtClean="0">
                <a:solidFill>
                  <a:schemeClr val="tx1"/>
                </a:solidFill>
                <a:latin typeface="Times New Roman" pitchFamily="18" charset="0"/>
                <a:cs typeface="Times New Roman" pitchFamily="18" charset="0"/>
              </a:rPr>
              <a:t>The overall gain of migrating to the new hardware is estimated to be  ~4 times or about 150 cm</a:t>
            </a:r>
            <a:r>
              <a:rPr lang="en-US" baseline="30000" dirty="0" smtClean="0">
                <a:solidFill>
                  <a:schemeClr val="tx1"/>
                </a:solidFill>
                <a:latin typeface="Times New Roman" pitchFamily="18" charset="0"/>
                <a:cs typeface="Times New Roman" pitchFamily="18" charset="0"/>
              </a:rPr>
              <a:t>2</a:t>
            </a:r>
            <a:r>
              <a:rPr lang="en-US" dirty="0" smtClean="0">
                <a:solidFill>
                  <a:schemeClr val="tx1"/>
                </a:solidFill>
                <a:latin typeface="Times New Roman" pitchFamily="18" charset="0"/>
                <a:cs typeface="Times New Roman" pitchFamily="18" charset="0"/>
              </a:rPr>
              <a:t>/h for OPERA-like emulsion films</a:t>
            </a:r>
            <a:endParaRPr lang="en-US" baseline="-25000" dirty="0">
              <a:solidFill>
                <a:schemeClr val="tx1"/>
              </a:solidFill>
              <a:latin typeface="Times New Roman" pitchFamily="18" charset="0"/>
              <a:cs typeface="Times New Roman" pitchFamily="18" charset="0"/>
            </a:endParaRPr>
          </a:p>
        </p:txBody>
      </p:sp>
      <p:grpSp>
        <p:nvGrpSpPr>
          <p:cNvPr id="14" name="Group 113"/>
          <p:cNvGrpSpPr/>
          <p:nvPr/>
        </p:nvGrpSpPr>
        <p:grpSpPr>
          <a:xfrm>
            <a:off x="5580113" y="1604146"/>
            <a:ext cx="3087805" cy="1756634"/>
            <a:chOff x="467544" y="1700807"/>
            <a:chExt cx="4332020" cy="2671185"/>
          </a:xfrm>
        </p:grpSpPr>
        <p:pic>
          <p:nvPicPr>
            <p:cNvPr id="15" name="Content Placeholder 3" descr="210620132477.jpg"/>
            <p:cNvPicPr>
              <a:picLocks noChangeAspect="1"/>
            </p:cNvPicPr>
            <p:nvPr/>
          </p:nvPicPr>
          <p:blipFill>
            <a:blip r:embed="rId4" cstate="print">
              <a:lum bright="25000" contrast="40000"/>
            </a:blip>
            <a:srcRect l="15379" t="18455" r="23068"/>
            <a:stretch>
              <a:fillRect/>
            </a:stretch>
          </p:blipFill>
          <p:spPr>
            <a:xfrm rot="10800000">
              <a:off x="467544" y="1700807"/>
              <a:ext cx="1512168" cy="2671185"/>
            </a:xfrm>
            <a:prstGeom prst="rect">
              <a:avLst/>
            </a:prstGeom>
            <a:ln>
              <a:noFill/>
            </a:ln>
            <a:effectLst>
              <a:outerShdw blurRad="190500" algn="tl" rotWithShape="0">
                <a:srgbClr val="000000">
                  <a:alpha val="70000"/>
                </a:srgbClr>
              </a:outerShdw>
            </a:effectLst>
          </p:spPr>
        </p:pic>
        <p:pic>
          <p:nvPicPr>
            <p:cNvPr id="16" name="Picture 2"/>
            <p:cNvPicPr>
              <a:picLocks noChangeAspect="1" noChangeArrowheads="1"/>
            </p:cNvPicPr>
            <p:nvPr/>
          </p:nvPicPr>
          <p:blipFill>
            <a:blip r:embed="rId5" cstate="print"/>
            <a:srcRect r="676"/>
            <a:stretch>
              <a:fillRect/>
            </a:stretch>
          </p:blipFill>
          <p:spPr bwMode="auto">
            <a:xfrm>
              <a:off x="2051720" y="1703615"/>
              <a:ext cx="2747844" cy="2662616"/>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4217118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V.Tioukov, Predeal Oct-2013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36</a:t>
            </a:fld>
            <a:endParaRPr lang="en-US"/>
          </a:p>
        </p:txBody>
      </p:sp>
      <p:sp>
        <p:nvSpPr>
          <p:cNvPr id="6" name="Title 1"/>
          <p:cNvSpPr>
            <a:spLocks noGrp="1"/>
          </p:cNvSpPr>
          <p:nvPr>
            <p:ph type="title"/>
          </p:nvPr>
        </p:nvSpPr>
        <p:spPr>
          <a:xfrm>
            <a:off x="457200" y="274638"/>
            <a:ext cx="8229600" cy="850106"/>
          </a:xfrm>
        </p:spPr>
        <p:txBody>
          <a:bodyPr>
            <a:normAutofit fontScale="90000"/>
          </a:bodyPr>
          <a:lstStyle/>
          <a:p>
            <a:r>
              <a:rPr lang="en-US" dirty="0" smtClean="0"/>
              <a:t>High resolution R&amp;D for the directional DM search</a:t>
            </a:r>
            <a:endParaRPr lang="en-US" dirty="0"/>
          </a:p>
        </p:txBody>
      </p:sp>
      <p:pic>
        <p:nvPicPr>
          <p:cNvPr id="7" name="Content Placeholder 3" descr="100520121484.jpg"/>
          <p:cNvPicPr>
            <a:picLocks noGrp="1" noChangeAspect="1"/>
          </p:cNvPicPr>
          <p:nvPr>
            <p:ph idx="1"/>
          </p:nvPr>
        </p:nvPicPr>
        <p:blipFill>
          <a:blip r:embed="rId2" cstate="screen">
            <a:lum bright="10000" contrast="10000"/>
          </a:blip>
          <a:srcRect/>
          <a:stretch>
            <a:fillRect/>
          </a:stretch>
        </p:blipFill>
        <p:spPr>
          <a:xfrm>
            <a:off x="3191156" y="1484784"/>
            <a:ext cx="5701323" cy="4464496"/>
          </a:xfrm>
        </p:spPr>
      </p:pic>
      <p:sp>
        <p:nvSpPr>
          <p:cNvPr id="8" name="TextBox 7"/>
          <p:cNvSpPr txBox="1"/>
          <p:nvPr/>
        </p:nvSpPr>
        <p:spPr>
          <a:xfrm>
            <a:off x="6588224" y="1189201"/>
            <a:ext cx="2448272" cy="1015663"/>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smtClean="0"/>
              <a:t>Bonito CL/CMC-4000 </a:t>
            </a:r>
          </a:p>
          <a:p>
            <a:r>
              <a:rPr lang="en-US" sz="2000" b="1" dirty="0" smtClean="0"/>
              <a:t>CMOS Camera</a:t>
            </a:r>
          </a:p>
          <a:p>
            <a:r>
              <a:rPr lang="en-US" sz="2000" b="1" dirty="0" smtClean="0"/>
              <a:t>4 </a:t>
            </a:r>
            <a:r>
              <a:rPr lang="en-US" sz="2000" b="1" dirty="0" err="1" smtClean="0"/>
              <a:t>Mpix</a:t>
            </a:r>
            <a:r>
              <a:rPr lang="en-US" sz="2000" b="1" dirty="0" smtClean="0"/>
              <a:t>, @100 fps</a:t>
            </a:r>
            <a:endParaRPr lang="en-US" sz="2000" b="1" dirty="0"/>
          </a:p>
        </p:txBody>
      </p:sp>
      <p:sp>
        <p:nvSpPr>
          <p:cNvPr id="9" name="TextBox 8"/>
          <p:cNvSpPr txBox="1"/>
          <p:nvPr/>
        </p:nvSpPr>
        <p:spPr>
          <a:xfrm>
            <a:off x="7884368" y="4797152"/>
            <a:ext cx="1088393" cy="1015663"/>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smtClean="0"/>
              <a:t>100W </a:t>
            </a:r>
          </a:p>
          <a:p>
            <a:r>
              <a:rPr lang="en-US" sz="2000" b="1" dirty="0" smtClean="0"/>
              <a:t>Halogen </a:t>
            </a:r>
            <a:br>
              <a:rPr lang="en-US" sz="2000" b="1" dirty="0" smtClean="0"/>
            </a:br>
            <a:r>
              <a:rPr lang="en-US" sz="2000" b="1" dirty="0" smtClean="0"/>
              <a:t>Lamp</a:t>
            </a:r>
            <a:endParaRPr lang="en-US" sz="2000" b="1" dirty="0"/>
          </a:p>
        </p:txBody>
      </p:sp>
      <p:sp>
        <p:nvSpPr>
          <p:cNvPr id="10" name="TextBox 9"/>
          <p:cNvSpPr txBox="1"/>
          <p:nvPr/>
        </p:nvSpPr>
        <p:spPr>
          <a:xfrm>
            <a:off x="3851920" y="6021288"/>
            <a:ext cx="2448272" cy="707886"/>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smtClean="0"/>
              <a:t>Nikon Oil Objective </a:t>
            </a:r>
          </a:p>
          <a:p>
            <a:r>
              <a:rPr lang="en-US" sz="2000" b="1" dirty="0" smtClean="0"/>
              <a:t>100x, 1.25 N.A., Plan</a:t>
            </a:r>
            <a:endParaRPr lang="en-US" sz="2000" b="1" dirty="0"/>
          </a:p>
        </p:txBody>
      </p:sp>
      <p:sp>
        <p:nvSpPr>
          <p:cNvPr id="12" name="TextBox 11"/>
          <p:cNvSpPr txBox="1"/>
          <p:nvPr/>
        </p:nvSpPr>
        <p:spPr>
          <a:xfrm>
            <a:off x="323528" y="1589891"/>
            <a:ext cx="3409138" cy="830997"/>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b="1" dirty="0" smtClean="0"/>
              <a:t>Resolution: 28 nm/pixel</a:t>
            </a:r>
          </a:p>
          <a:p>
            <a:r>
              <a:rPr lang="en-US" sz="2400" b="1" dirty="0" smtClean="0"/>
              <a:t>View Size: 65.2 x 48.3 µm</a:t>
            </a:r>
            <a:endParaRPr lang="en-US" sz="2400" b="1" dirty="0"/>
          </a:p>
        </p:txBody>
      </p:sp>
      <p:cxnSp>
        <p:nvCxnSpPr>
          <p:cNvPr id="13" name="Straight Arrow Connector 12"/>
          <p:cNvCxnSpPr>
            <a:stCxn id="8" idx="1"/>
          </p:cNvCxnSpPr>
          <p:nvPr/>
        </p:nvCxnSpPr>
        <p:spPr>
          <a:xfrm flipH="1">
            <a:off x="5580112" y="1697033"/>
            <a:ext cx="1008112" cy="377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a:stCxn id="9" idx="0"/>
          </p:cNvCxnSpPr>
          <p:nvPr/>
        </p:nvCxnSpPr>
        <p:spPr>
          <a:xfrm flipH="1" flipV="1">
            <a:off x="8100392" y="3789040"/>
            <a:ext cx="328173" cy="100811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6" name="Straight Arrow Connector 15"/>
          <p:cNvCxnSpPr>
            <a:stCxn id="10" idx="0"/>
          </p:cNvCxnSpPr>
          <p:nvPr/>
        </p:nvCxnSpPr>
        <p:spPr>
          <a:xfrm flipV="1">
            <a:off x="5076056" y="5373216"/>
            <a:ext cx="144016" cy="64807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17" name="Picture 16" descr="270720132565.jpg"/>
          <p:cNvPicPr>
            <a:picLocks noChangeAspect="1"/>
          </p:cNvPicPr>
          <p:nvPr/>
        </p:nvPicPr>
        <p:blipFill>
          <a:blip r:embed="rId3" cstate="screen"/>
          <a:stretch>
            <a:fillRect/>
          </a:stretch>
        </p:blipFill>
        <p:spPr>
          <a:xfrm>
            <a:off x="251520" y="3604244"/>
            <a:ext cx="3384376" cy="2849092"/>
          </a:xfrm>
          <a:prstGeom prst="rect">
            <a:avLst/>
          </a:prstGeom>
        </p:spPr>
      </p:pic>
      <p:sp>
        <p:nvSpPr>
          <p:cNvPr id="18" name="TextBox 17"/>
          <p:cNvSpPr txBox="1"/>
          <p:nvPr/>
        </p:nvSpPr>
        <p:spPr>
          <a:xfrm>
            <a:off x="6516216" y="6033482"/>
            <a:ext cx="1699953" cy="707886"/>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smtClean="0"/>
              <a:t>Green Optical Filter</a:t>
            </a:r>
            <a:endParaRPr lang="en-US" sz="2000" b="1" dirty="0"/>
          </a:p>
        </p:txBody>
      </p:sp>
      <p:cxnSp>
        <p:nvCxnSpPr>
          <p:cNvPr id="19" name="Straight Arrow Connector 18"/>
          <p:cNvCxnSpPr>
            <a:stCxn id="18" idx="0"/>
          </p:cNvCxnSpPr>
          <p:nvPr/>
        </p:nvCxnSpPr>
        <p:spPr>
          <a:xfrm flipV="1">
            <a:off x="7366193" y="4005064"/>
            <a:ext cx="14119" cy="202841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0" name="TextBox 19"/>
          <p:cNvSpPr txBox="1"/>
          <p:nvPr/>
        </p:nvSpPr>
        <p:spPr>
          <a:xfrm>
            <a:off x="323528" y="2852936"/>
            <a:ext cx="3288914" cy="40011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000" b="1" dirty="0" smtClean="0"/>
              <a:t>Pneumatic Vibration Dumper</a:t>
            </a:r>
            <a:endParaRPr lang="en-US" sz="2000" b="1" dirty="0"/>
          </a:p>
        </p:txBody>
      </p:sp>
      <p:cxnSp>
        <p:nvCxnSpPr>
          <p:cNvPr id="21" name="Straight Arrow Connector 20"/>
          <p:cNvCxnSpPr>
            <a:stCxn id="20" idx="2"/>
          </p:cNvCxnSpPr>
          <p:nvPr/>
        </p:nvCxnSpPr>
        <p:spPr>
          <a:xfrm>
            <a:off x="1967985" y="3253046"/>
            <a:ext cx="83735" cy="140009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2" name="Slide Number Placeholder 18"/>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7FFBDC-5A81-40EF-84CF-694C39EE12EB}" type="slidenum">
              <a:rPr lang="en-US" smtClean="0"/>
              <a:pPr/>
              <a:t>19</a:t>
            </a:fld>
            <a:endParaRPr lang="en-US"/>
          </a:p>
        </p:txBody>
      </p:sp>
      <p:sp>
        <p:nvSpPr>
          <p:cNvPr id="23" name="Footer Placeholder 20"/>
          <p:cNvSpPr txBox="1">
            <a:spLocks/>
          </p:cNvSpPr>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Directional Detection of Dark Matter with Nuclear Emulsion</a:t>
            </a:r>
            <a:endParaRPr lang="en-US"/>
          </a:p>
        </p:txBody>
      </p:sp>
      <p:sp>
        <p:nvSpPr>
          <p:cNvPr id="24" name="Date Placeholder 21"/>
          <p:cNvSpPr>
            <a:spLocks noGrp="1"/>
          </p:cNvSpPr>
          <p:nvPr>
            <p:ph type="dt" sz="half" idx="10"/>
          </p:nvPr>
        </p:nvSpPr>
        <p:spPr>
          <a:xfrm>
            <a:off x="457200" y="6356350"/>
            <a:ext cx="2133600" cy="365125"/>
          </a:xfrm>
        </p:spPr>
        <p:txBody>
          <a:bodyPr/>
          <a:lstStyle/>
          <a:p>
            <a:fld id="{B829DDF1-F5A1-4610-8430-F05EF1889580}" type="datetime3">
              <a:rPr lang="en-US" smtClean="0"/>
              <a:t>15 October 2013</a:t>
            </a:fld>
            <a:endParaRPr lang="en-US"/>
          </a:p>
        </p:txBody>
      </p:sp>
    </p:spTree>
    <p:extLst>
      <p:ext uri="{BB962C8B-B14F-4D97-AF65-F5344CB8AC3E}">
        <p14:creationId xmlns:p14="http://schemas.microsoft.com/office/powerpoint/2010/main" val="3060119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fontScale="85000" lnSpcReduction="10000"/>
              </a:bodyPr>
              <a:lstStyle/>
              <a:p>
                <a:r>
                  <a:rPr lang="en-US" dirty="0" smtClean="0"/>
                  <a:t>Strong progress in a last two years in a scanning system development</a:t>
                </a:r>
              </a:p>
              <a:p>
                <a:r>
                  <a:rPr lang="en-US" dirty="0" smtClean="0"/>
                  <a:t>A new scanning system software LASSO permit to double the ESS scanning speed without HW modification and get to 40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𝑐𝑚</m:t>
                        </m:r>
                      </m:e>
                      <m:sup>
                        <m:r>
                          <a:rPr lang="en-US" i="1">
                            <a:latin typeface="Cambria Math" panose="02040503050406030204" pitchFamily="18" charset="0"/>
                          </a:rPr>
                          <m:t>2</m:t>
                        </m:r>
                      </m:sup>
                    </m:sSup>
                  </m:oMath>
                </a14:m>
                <a:r>
                  <a:rPr lang="en-US" dirty="0" smtClean="0"/>
                  <a:t>/h</a:t>
                </a:r>
              </a:p>
              <a:p>
                <a:r>
                  <a:rPr lang="en-US" dirty="0" smtClean="0"/>
                  <a:t>New tracking has no intrinsic angular limits and demonstrated to be efficient from 0 to 85 degrees</a:t>
                </a:r>
                <a:endParaRPr lang="en-US" dirty="0"/>
              </a:p>
              <a:p>
                <a:r>
                  <a:rPr lang="en-US" dirty="0" smtClean="0"/>
                  <a:t>We started </a:t>
                </a:r>
                <a:r>
                  <a:rPr lang="en-US" dirty="0"/>
                  <a:t>LASSO usage for the mass production: about 50000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𝑐𝑚</m:t>
                        </m:r>
                      </m:e>
                      <m:sup>
                        <m:r>
                          <a:rPr lang="en-US" i="1">
                            <a:latin typeface="Cambria Math" panose="02040503050406030204" pitchFamily="18" charset="0"/>
                          </a:rPr>
                          <m:t>2</m:t>
                        </m:r>
                      </m:sup>
                    </m:sSup>
                  </m:oMath>
                </a14:m>
                <a:r>
                  <a:rPr lang="en-US" dirty="0"/>
                  <a:t> emulsion area for OPERA and other </a:t>
                </a:r>
                <a:r>
                  <a:rPr lang="en-US" dirty="0" smtClean="0"/>
                  <a:t>(medical tests</a:t>
                </a:r>
                <a:r>
                  <a:rPr lang="en-US" dirty="0"/>
                  <a:t>, </a:t>
                </a:r>
                <a:r>
                  <a:rPr lang="en-US" dirty="0" err="1"/>
                  <a:t>muon</a:t>
                </a:r>
                <a:r>
                  <a:rPr lang="en-US" dirty="0"/>
                  <a:t> radiography, </a:t>
                </a:r>
                <a:r>
                  <a:rPr lang="en-US" dirty="0" err="1"/>
                  <a:t>etc</a:t>
                </a:r>
                <a:r>
                  <a:rPr lang="en-US" dirty="0"/>
                  <a:t>) </a:t>
                </a:r>
                <a:r>
                  <a:rPr lang="en-US" dirty="0" err="1"/>
                  <a:t>scannings</a:t>
                </a:r>
                <a:r>
                  <a:rPr lang="en-US" dirty="0"/>
                  <a:t> were </a:t>
                </a:r>
                <a:r>
                  <a:rPr lang="en-US" dirty="0" smtClean="0"/>
                  <a:t>acquired</a:t>
                </a:r>
              </a:p>
              <a:p>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259" t="-2156" r="-1704" b="-1078"/>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V.Tioukov, Predeal Oct-2013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1524993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264"/>
            <a:ext cx="8229600" cy="1143000"/>
          </a:xfrm>
        </p:spPr>
        <p:txBody>
          <a:bodyPr/>
          <a:lstStyle/>
          <a:p>
            <a:r>
              <a:rPr lang="en-US" dirty="0" smtClean="0"/>
              <a:t>Outlook</a:t>
            </a:r>
            <a:r>
              <a:rPr lang="en-US" dirty="0" smtClean="0"/>
              <a:t> </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211264"/>
                <a:ext cx="8229600" cy="4525963"/>
              </a:xfrm>
            </p:spPr>
            <p:txBody>
              <a:bodyPr>
                <a:normAutofit/>
              </a:bodyPr>
              <a:lstStyle/>
              <a:p>
                <a:r>
                  <a:rPr lang="en-US" sz="2800" dirty="0" smtClean="0"/>
                  <a:t>Fast speed R&amp;D is continued and with the </a:t>
                </a:r>
                <a:r>
                  <a:rPr lang="en-US" sz="2800" dirty="0" err="1" smtClean="0"/>
                  <a:t>hw</a:t>
                </a:r>
                <a:r>
                  <a:rPr lang="en-US" sz="2800" dirty="0" smtClean="0"/>
                  <a:t> upgrade we plan achieve 150 </a:t>
                </a:r>
                <a14:m>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𝑐𝑚</m:t>
                        </m:r>
                      </m:e>
                      <m:sup>
                        <m:r>
                          <a:rPr lang="en-US" sz="2800" i="1">
                            <a:latin typeface="Cambria Math" panose="02040503050406030204" pitchFamily="18" charset="0"/>
                          </a:rPr>
                          <m:t>2</m:t>
                        </m:r>
                      </m:sup>
                    </m:sSup>
                  </m:oMath>
                </a14:m>
                <a:r>
                  <a:rPr lang="en-US" sz="2800" dirty="0" smtClean="0"/>
                  <a:t>/h in a near future</a:t>
                </a:r>
              </a:p>
              <a:p>
                <a:r>
                  <a:rPr lang="en-US" sz="2800" dirty="0" smtClean="0"/>
                  <a:t>High resolution R&amp;D is ongoing for the directional DM search – we are close to the required values (0.1 micron)</a:t>
                </a:r>
              </a:p>
              <a:p>
                <a:r>
                  <a:rPr lang="en-US" sz="2800" dirty="0" smtClean="0"/>
                  <a:t> With the introduction of the </a:t>
                </a:r>
                <a:r>
                  <a:rPr lang="en-US" sz="2800" dirty="0" err="1" smtClean="0"/>
                  <a:t>piezo</a:t>
                </a:r>
                <a:r>
                  <a:rPr lang="en-US" sz="2800" dirty="0" smtClean="0"/>
                  <a:t>-drive the speed of the high resolution system will reach 2-4 </a:t>
                </a:r>
                <a14:m>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𝑐𝑚</m:t>
                        </m:r>
                      </m:e>
                      <m:sup>
                        <m:r>
                          <a:rPr lang="en-US" sz="2800" i="1">
                            <a:latin typeface="Cambria Math" panose="02040503050406030204" pitchFamily="18" charset="0"/>
                          </a:rPr>
                          <m:t>2</m:t>
                        </m:r>
                      </m:sup>
                    </m:sSup>
                  </m:oMath>
                </a14:m>
                <a:r>
                  <a:rPr lang="en-US" sz="2800" dirty="0" smtClean="0"/>
                  <a:t>/h</a:t>
                </a:r>
              </a:p>
              <a:p>
                <a:pPr marL="0" indent="0">
                  <a:buNone/>
                </a:pPr>
                <a:endParaRPr lang="en-US" sz="2800" dirty="0" smtClean="0"/>
              </a:p>
              <a:p>
                <a:pPr marL="0" indent="0">
                  <a:buNone/>
                </a:pPr>
                <a:endParaRPr lang="en-US" sz="28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211264"/>
                <a:ext cx="8229600" cy="4525963"/>
              </a:xfrm>
              <a:blipFill rotWithShape="0">
                <a:blip r:embed="rId2"/>
                <a:stretch>
                  <a:fillRect l="-1333" t="-1348" r="-81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V.Tioukov, Predeal Oct-2013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27064366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V.Tioukov, Predeal Oct-2013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sp>
        <p:nvSpPr>
          <p:cNvPr id="6" name="Title 1"/>
          <p:cNvSpPr txBox="1">
            <a:spLocks/>
          </p:cNvSpPr>
          <p:nvPr/>
        </p:nvSpPr>
        <p:spPr>
          <a:xfrm>
            <a:off x="457200" y="39762"/>
            <a:ext cx="8229600" cy="94096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Toward the automatic emulsion analysis </a:t>
            </a:r>
            <a:endParaRPr lang="en-US" sz="3600" dirty="0"/>
          </a:p>
        </p:txBody>
      </p:sp>
      <p:pic>
        <p:nvPicPr>
          <p:cNvPr id="7" name="Picture 8"/>
          <p:cNvPicPr>
            <a:picLocks noChangeArrowheads="1"/>
          </p:cNvPicPr>
          <p:nvPr/>
        </p:nvPicPr>
        <p:blipFill>
          <a:blip r:embed="rId2" cstate="print"/>
          <a:srcRect/>
          <a:stretch>
            <a:fillRect/>
          </a:stretch>
        </p:blipFill>
        <p:spPr bwMode="auto">
          <a:xfrm>
            <a:off x="179512" y="1052736"/>
            <a:ext cx="4356100" cy="3540125"/>
          </a:xfrm>
          <a:prstGeom prst="rect">
            <a:avLst/>
          </a:prstGeom>
          <a:noFill/>
          <a:ln w="9525">
            <a:noFill/>
            <a:miter lim="800000"/>
            <a:headEnd/>
            <a:tailEnd/>
          </a:ln>
          <a:effectLst/>
        </p:spPr>
      </p:pic>
      <p:sp>
        <p:nvSpPr>
          <p:cNvPr id="8" name="TextBox 7"/>
          <p:cNvSpPr txBox="1"/>
          <p:nvPr/>
        </p:nvSpPr>
        <p:spPr>
          <a:xfrm>
            <a:off x="4499992" y="932527"/>
            <a:ext cx="3828484" cy="1200329"/>
          </a:xfrm>
          <a:prstGeom prst="rect">
            <a:avLst/>
          </a:prstGeom>
          <a:noFill/>
        </p:spPr>
        <p:txBody>
          <a:bodyPr wrap="none" rtlCol="0">
            <a:spAutoFit/>
          </a:bodyPr>
          <a:lstStyle/>
          <a:p>
            <a:r>
              <a:rPr lang="en-US" dirty="0" smtClean="0"/>
              <a:t>Before 1974 – the only way to find the </a:t>
            </a:r>
          </a:p>
          <a:p>
            <a:r>
              <a:rPr lang="en-US" dirty="0" smtClean="0"/>
              <a:t>charged particle tracks and decays in </a:t>
            </a:r>
          </a:p>
          <a:p>
            <a:r>
              <a:rPr lang="en-US" dirty="0" smtClean="0"/>
              <a:t>the nuclear emulsions was the eye </a:t>
            </a:r>
          </a:p>
          <a:p>
            <a:r>
              <a:rPr lang="en-US" dirty="0" smtClean="0"/>
              <a:t>inspection using  manual microscopes </a:t>
            </a:r>
            <a:endParaRPr lang="en-US" dirty="0"/>
          </a:p>
        </p:txBody>
      </p:sp>
      <p:sp>
        <p:nvSpPr>
          <p:cNvPr id="9" name="TextBox 8"/>
          <p:cNvSpPr txBox="1"/>
          <p:nvPr/>
        </p:nvSpPr>
        <p:spPr>
          <a:xfrm>
            <a:off x="4572000" y="2200796"/>
            <a:ext cx="3960440" cy="2062103"/>
          </a:xfrm>
          <a:prstGeom prst="rect">
            <a:avLst/>
          </a:prstGeom>
          <a:noFill/>
        </p:spPr>
        <p:txBody>
          <a:bodyPr wrap="square" rtlCol="0">
            <a:spAutoFit/>
          </a:bodyPr>
          <a:lstStyle/>
          <a:p>
            <a:r>
              <a:rPr lang="en-US" i="1" dirty="0" smtClean="0">
                <a:solidFill>
                  <a:srgbClr val="0070C0"/>
                </a:solidFill>
              </a:rPr>
              <a:t>1974 K. </a:t>
            </a:r>
            <a:r>
              <a:rPr lang="en-US" i="1" dirty="0" err="1" smtClean="0">
                <a:solidFill>
                  <a:srgbClr val="0070C0"/>
                </a:solidFill>
              </a:rPr>
              <a:t>Niwa</a:t>
            </a:r>
            <a:r>
              <a:rPr lang="en-US" i="1" dirty="0" smtClean="0">
                <a:solidFill>
                  <a:srgbClr val="0070C0"/>
                </a:solidFill>
              </a:rPr>
              <a:t>: Track recognition by </a:t>
            </a:r>
          </a:p>
          <a:p>
            <a:r>
              <a:rPr lang="en-US" i="1" dirty="0" smtClean="0">
                <a:solidFill>
                  <a:srgbClr val="0070C0"/>
                </a:solidFill>
              </a:rPr>
              <a:t>superimposing tomographic images from different focal planes</a:t>
            </a:r>
          </a:p>
          <a:p>
            <a:endParaRPr lang="en-US" i="1" dirty="0" smtClean="0"/>
          </a:p>
          <a:p>
            <a:r>
              <a:rPr lang="en-US" sz="1400" dirty="0" smtClean="0"/>
              <a:t>This was the first idea of the automatic </a:t>
            </a:r>
          </a:p>
          <a:p>
            <a:r>
              <a:rPr lang="en-US" sz="1400" dirty="0" smtClean="0"/>
              <a:t>scanning but the digital technology was not ready yet in that time</a:t>
            </a:r>
          </a:p>
          <a:p>
            <a:r>
              <a:rPr lang="en-US" sz="1400" dirty="0" smtClean="0"/>
              <a:t>(the first Digital Camera prototype -1975)</a:t>
            </a:r>
          </a:p>
        </p:txBody>
      </p:sp>
      <p:sp>
        <p:nvSpPr>
          <p:cNvPr id="10" name="TextBox 9"/>
          <p:cNvSpPr txBox="1"/>
          <p:nvPr/>
        </p:nvSpPr>
        <p:spPr>
          <a:xfrm>
            <a:off x="323528" y="4581128"/>
            <a:ext cx="8208912" cy="2062103"/>
          </a:xfrm>
          <a:prstGeom prst="rect">
            <a:avLst/>
          </a:prstGeom>
          <a:noFill/>
        </p:spPr>
        <p:txBody>
          <a:bodyPr wrap="square" rtlCol="0">
            <a:spAutoFit/>
          </a:bodyPr>
          <a:lstStyle/>
          <a:p>
            <a:pPr>
              <a:buFont typeface="Arial" pitchFamily="34" charset="0"/>
              <a:buChar char="•"/>
            </a:pPr>
            <a:r>
              <a:rPr lang="en-US" sz="1600" dirty="0" smtClean="0"/>
              <a:t> 1980 – First semi-automatic scanning (Nagoya)</a:t>
            </a:r>
          </a:p>
          <a:p>
            <a:pPr>
              <a:buFont typeface="Arial" pitchFamily="34" charset="0"/>
              <a:buChar char="•"/>
            </a:pPr>
            <a:r>
              <a:rPr lang="en-US" sz="1600" dirty="0" smtClean="0"/>
              <a:t>1985 – “Track Selector” (TS) the first automatic scanning system based on tomographic image processing. Started TS-NTS-UTS-SUTS development line  (Nagoya)</a:t>
            </a:r>
          </a:p>
          <a:p>
            <a:pPr>
              <a:buFont typeface="Arial" pitchFamily="34" charset="0"/>
              <a:buChar char="•"/>
            </a:pPr>
            <a:r>
              <a:rPr lang="en-US" sz="1600" dirty="0" smtClean="0"/>
              <a:t>1994 – CHORUS data analysis – </a:t>
            </a:r>
            <a:r>
              <a:rPr lang="en-US" sz="1600" dirty="0" smtClean="0">
                <a:solidFill>
                  <a:srgbClr val="0070C0"/>
                </a:solidFill>
              </a:rPr>
              <a:t>Napoli group enter into scanning business: 2 microscopes equipped with NTS systems arrive to Naples</a:t>
            </a:r>
          </a:p>
          <a:p>
            <a:pPr>
              <a:buFont typeface="Arial" pitchFamily="34" charset="0"/>
              <a:buChar char="•"/>
            </a:pPr>
            <a:r>
              <a:rPr lang="en-US" sz="1600" dirty="0" smtClean="0"/>
              <a:t>2004</a:t>
            </a:r>
            <a:r>
              <a:rPr lang="en-US" sz="1600" dirty="0" smtClean="0">
                <a:solidFill>
                  <a:srgbClr val="0070C0"/>
                </a:solidFill>
              </a:rPr>
              <a:t> – the first prototype of the European Scanning System dedicated for OPERA scanning operational in Naples, developed in collaboration with other Italian groups</a:t>
            </a:r>
            <a:endParaRPr lang="en-US" sz="1600" dirty="0">
              <a:solidFill>
                <a:srgbClr val="0070C0"/>
              </a:solidFill>
            </a:endParaRPr>
          </a:p>
        </p:txBody>
      </p:sp>
    </p:spTree>
    <p:extLst>
      <p:ext uri="{BB962C8B-B14F-4D97-AF65-F5344CB8AC3E}">
        <p14:creationId xmlns:p14="http://schemas.microsoft.com/office/powerpoint/2010/main" val="329121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V.Tioukov, Predeal Oct-2013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a:p>
        </p:txBody>
      </p:sp>
      <p:sp>
        <p:nvSpPr>
          <p:cNvPr id="6" name="Rectangle 10"/>
          <p:cNvSpPr>
            <a:spLocks noChangeArrowheads="1"/>
          </p:cNvSpPr>
          <p:nvPr/>
        </p:nvSpPr>
        <p:spPr bwMode="auto">
          <a:xfrm>
            <a:off x="152400" y="2325266"/>
            <a:ext cx="2182813" cy="1465262"/>
          </a:xfrm>
          <a:prstGeom prst="rect">
            <a:avLst/>
          </a:prstGeom>
          <a:noFill/>
          <a:ln w="9525">
            <a:noFill/>
            <a:miter lim="800000"/>
            <a:headEnd/>
            <a:tailEnd/>
          </a:ln>
          <a:effectLst/>
        </p:spPr>
        <p:txBody>
          <a:bodyPr wrap="none">
            <a:spAutoFit/>
          </a:bodyPr>
          <a:lstStyle/>
          <a:p>
            <a:pPr algn="l"/>
            <a:r>
              <a:rPr lang="it-IT" sz="1800">
                <a:solidFill>
                  <a:srgbClr val="000066"/>
                </a:solidFill>
                <a:latin typeface="Trebuchet MS" pitchFamily="34" charset="0"/>
              </a:rPr>
              <a:t>CMOS camera</a:t>
            </a:r>
            <a:br>
              <a:rPr lang="it-IT" sz="1800">
                <a:solidFill>
                  <a:srgbClr val="000066"/>
                </a:solidFill>
                <a:latin typeface="Trebuchet MS" pitchFamily="34" charset="0"/>
              </a:rPr>
            </a:br>
            <a:r>
              <a:rPr lang="it-IT" sz="1800">
                <a:solidFill>
                  <a:srgbClr val="000066"/>
                </a:solidFill>
                <a:latin typeface="Trebuchet MS" pitchFamily="34" charset="0"/>
              </a:rPr>
              <a:t>1280×1024 pixel</a:t>
            </a:r>
            <a:br>
              <a:rPr lang="it-IT" sz="1800">
                <a:solidFill>
                  <a:srgbClr val="000066"/>
                </a:solidFill>
                <a:latin typeface="Trebuchet MS" pitchFamily="34" charset="0"/>
              </a:rPr>
            </a:br>
            <a:r>
              <a:rPr lang="it-IT" sz="1800">
                <a:solidFill>
                  <a:srgbClr val="000066"/>
                </a:solidFill>
                <a:latin typeface="Trebuchet MS" pitchFamily="34" charset="0"/>
              </a:rPr>
              <a:t>256 gray levels</a:t>
            </a:r>
            <a:br>
              <a:rPr lang="it-IT" sz="1800">
                <a:solidFill>
                  <a:srgbClr val="000066"/>
                </a:solidFill>
                <a:latin typeface="Trebuchet MS" pitchFamily="34" charset="0"/>
              </a:rPr>
            </a:br>
            <a:r>
              <a:rPr lang="it-IT" sz="1800">
                <a:solidFill>
                  <a:srgbClr val="000066"/>
                </a:solidFill>
                <a:latin typeface="Trebuchet MS" pitchFamily="34" charset="0"/>
              </a:rPr>
              <a:t>376 frames/sec</a:t>
            </a:r>
            <a:br>
              <a:rPr lang="it-IT" sz="1800">
                <a:solidFill>
                  <a:srgbClr val="000066"/>
                </a:solidFill>
                <a:latin typeface="Trebuchet MS" pitchFamily="34" charset="0"/>
              </a:rPr>
            </a:br>
            <a:r>
              <a:rPr lang="it-IT" sz="1800">
                <a:solidFill>
                  <a:srgbClr val="000066"/>
                </a:solidFill>
                <a:latin typeface="Trebuchet MS" pitchFamily="34" charset="0"/>
              </a:rPr>
              <a:t>(Mikrotron MC1310)</a:t>
            </a:r>
            <a:endParaRPr lang="en-GB" sz="1800">
              <a:solidFill>
                <a:srgbClr val="000066"/>
              </a:solidFill>
              <a:latin typeface="Trebuchet MS" pitchFamily="34" charset="0"/>
            </a:endParaRPr>
          </a:p>
        </p:txBody>
      </p:sp>
      <p:pic>
        <p:nvPicPr>
          <p:cNvPr id="7" name="Picture 33" descr="ESS1"/>
          <p:cNvPicPr>
            <a:picLocks noChangeAspect="1" noChangeArrowheads="1"/>
          </p:cNvPicPr>
          <p:nvPr/>
        </p:nvPicPr>
        <p:blipFill>
          <a:blip r:embed="rId2" cstate="print"/>
          <a:srcRect/>
          <a:stretch>
            <a:fillRect/>
          </a:stretch>
        </p:blipFill>
        <p:spPr bwMode="auto">
          <a:xfrm>
            <a:off x="2514600" y="818728"/>
            <a:ext cx="6380163" cy="4841875"/>
          </a:xfrm>
          <a:prstGeom prst="rect">
            <a:avLst/>
          </a:prstGeom>
          <a:noFill/>
          <a:ln w="9525">
            <a:noFill/>
            <a:miter lim="800000"/>
            <a:headEnd/>
            <a:tailEnd/>
          </a:ln>
        </p:spPr>
      </p:pic>
      <p:sp>
        <p:nvSpPr>
          <p:cNvPr id="8" name="Line 35"/>
          <p:cNvSpPr>
            <a:spLocks noChangeShapeType="1"/>
          </p:cNvSpPr>
          <p:nvPr/>
        </p:nvSpPr>
        <p:spPr bwMode="auto">
          <a:xfrm flipV="1">
            <a:off x="1981200" y="2037928"/>
            <a:ext cx="3048000" cy="685800"/>
          </a:xfrm>
          <a:prstGeom prst="line">
            <a:avLst/>
          </a:prstGeom>
          <a:noFill/>
          <a:ln w="38100">
            <a:solidFill>
              <a:srgbClr val="FF0000"/>
            </a:solidFill>
            <a:round/>
            <a:headEnd/>
            <a:tailEnd type="triangle" w="med" len="med"/>
          </a:ln>
          <a:effectLst/>
        </p:spPr>
        <p:txBody>
          <a:bodyPr/>
          <a:lstStyle/>
          <a:p>
            <a:endParaRPr lang="en-US"/>
          </a:p>
        </p:txBody>
      </p:sp>
      <p:sp>
        <p:nvSpPr>
          <p:cNvPr id="9" name="Rectangle 36"/>
          <p:cNvSpPr>
            <a:spLocks noChangeArrowheads="1"/>
          </p:cNvSpPr>
          <p:nvPr/>
        </p:nvSpPr>
        <p:spPr bwMode="auto">
          <a:xfrm>
            <a:off x="152400" y="4825578"/>
            <a:ext cx="1843088" cy="915988"/>
          </a:xfrm>
          <a:prstGeom prst="rect">
            <a:avLst/>
          </a:prstGeom>
          <a:noFill/>
          <a:ln w="9525">
            <a:noFill/>
            <a:miter lim="800000"/>
            <a:headEnd/>
            <a:tailEnd/>
          </a:ln>
          <a:effectLst/>
        </p:spPr>
        <p:txBody>
          <a:bodyPr wrap="none">
            <a:spAutoFit/>
          </a:bodyPr>
          <a:lstStyle/>
          <a:p>
            <a:pPr algn="l"/>
            <a:r>
              <a:rPr lang="it-IT" sz="1800">
                <a:solidFill>
                  <a:srgbClr val="000066"/>
                </a:solidFill>
                <a:latin typeface="Trebuchet MS" pitchFamily="34" charset="0"/>
              </a:rPr>
              <a:t>XY stage (Micos)</a:t>
            </a:r>
            <a:br>
              <a:rPr lang="it-IT" sz="1800">
                <a:solidFill>
                  <a:srgbClr val="000066"/>
                </a:solidFill>
                <a:latin typeface="Trebuchet MS" pitchFamily="34" charset="0"/>
              </a:rPr>
            </a:br>
            <a:r>
              <a:rPr lang="it-IT" sz="1800">
                <a:solidFill>
                  <a:srgbClr val="000066"/>
                </a:solidFill>
                <a:latin typeface="Trebuchet MS" pitchFamily="34" charset="0"/>
              </a:rPr>
              <a:t>0.1 μm nominal</a:t>
            </a:r>
            <a:br>
              <a:rPr lang="it-IT" sz="1800">
                <a:solidFill>
                  <a:srgbClr val="000066"/>
                </a:solidFill>
                <a:latin typeface="Trebuchet MS" pitchFamily="34" charset="0"/>
              </a:rPr>
            </a:br>
            <a:r>
              <a:rPr lang="it-IT" sz="1800">
                <a:solidFill>
                  <a:srgbClr val="000066"/>
                </a:solidFill>
                <a:latin typeface="Trebuchet MS" pitchFamily="34" charset="0"/>
              </a:rPr>
              <a:t>precision</a:t>
            </a:r>
            <a:endParaRPr lang="en-GB" sz="1800">
              <a:solidFill>
                <a:srgbClr val="000066"/>
              </a:solidFill>
              <a:latin typeface="Trebuchet MS" pitchFamily="34" charset="0"/>
            </a:endParaRPr>
          </a:p>
        </p:txBody>
      </p:sp>
      <p:sp>
        <p:nvSpPr>
          <p:cNvPr id="10" name="Line 37"/>
          <p:cNvSpPr>
            <a:spLocks noChangeShapeType="1"/>
          </p:cNvSpPr>
          <p:nvPr/>
        </p:nvSpPr>
        <p:spPr bwMode="auto">
          <a:xfrm flipV="1">
            <a:off x="1981200" y="3561928"/>
            <a:ext cx="2286000" cy="1447800"/>
          </a:xfrm>
          <a:prstGeom prst="line">
            <a:avLst/>
          </a:prstGeom>
          <a:noFill/>
          <a:ln w="38100">
            <a:solidFill>
              <a:srgbClr val="FF0000"/>
            </a:solidFill>
            <a:round/>
            <a:headEnd/>
            <a:tailEnd type="triangle" w="med" len="med"/>
          </a:ln>
          <a:effectLst/>
        </p:spPr>
        <p:txBody>
          <a:bodyPr/>
          <a:lstStyle/>
          <a:p>
            <a:endParaRPr lang="en-US"/>
          </a:p>
        </p:txBody>
      </p:sp>
      <p:sp>
        <p:nvSpPr>
          <p:cNvPr id="11" name="Rectangle 38"/>
          <p:cNvSpPr>
            <a:spLocks noChangeArrowheads="1"/>
          </p:cNvSpPr>
          <p:nvPr/>
        </p:nvSpPr>
        <p:spPr bwMode="auto">
          <a:xfrm>
            <a:off x="152400" y="3957216"/>
            <a:ext cx="1692275" cy="366712"/>
          </a:xfrm>
          <a:prstGeom prst="rect">
            <a:avLst/>
          </a:prstGeom>
          <a:noFill/>
          <a:ln w="9525">
            <a:noFill/>
            <a:miter lim="800000"/>
            <a:headEnd/>
            <a:tailEnd/>
          </a:ln>
          <a:effectLst/>
        </p:spPr>
        <p:txBody>
          <a:bodyPr wrap="none">
            <a:spAutoFit/>
          </a:bodyPr>
          <a:lstStyle/>
          <a:p>
            <a:pPr algn="l"/>
            <a:r>
              <a:rPr lang="it-IT" sz="1800">
                <a:solidFill>
                  <a:srgbClr val="000066"/>
                </a:solidFill>
                <a:latin typeface="Trebuchet MS" pitchFamily="34" charset="0"/>
              </a:rPr>
              <a:t>Emulsion Plate</a:t>
            </a:r>
            <a:endParaRPr lang="en-GB" sz="1800">
              <a:solidFill>
                <a:srgbClr val="000066"/>
              </a:solidFill>
              <a:latin typeface="Trebuchet MS" pitchFamily="34" charset="0"/>
            </a:endParaRPr>
          </a:p>
        </p:txBody>
      </p:sp>
      <p:sp>
        <p:nvSpPr>
          <p:cNvPr id="12" name="Line 39"/>
          <p:cNvSpPr>
            <a:spLocks noChangeShapeType="1"/>
          </p:cNvSpPr>
          <p:nvPr/>
        </p:nvSpPr>
        <p:spPr bwMode="auto">
          <a:xfrm flipV="1">
            <a:off x="1828800" y="3333328"/>
            <a:ext cx="2819400" cy="762000"/>
          </a:xfrm>
          <a:prstGeom prst="line">
            <a:avLst/>
          </a:prstGeom>
          <a:noFill/>
          <a:ln w="38100">
            <a:solidFill>
              <a:srgbClr val="FF0000"/>
            </a:solidFill>
            <a:round/>
            <a:headEnd/>
            <a:tailEnd type="triangle" w="med" len="med"/>
          </a:ln>
          <a:effectLst/>
        </p:spPr>
        <p:txBody>
          <a:bodyPr/>
          <a:lstStyle/>
          <a:p>
            <a:endParaRPr lang="en-US"/>
          </a:p>
        </p:txBody>
      </p:sp>
      <p:sp>
        <p:nvSpPr>
          <p:cNvPr id="13" name="Rectangle 41"/>
          <p:cNvSpPr>
            <a:spLocks noChangeArrowheads="1"/>
          </p:cNvSpPr>
          <p:nvPr/>
        </p:nvSpPr>
        <p:spPr bwMode="auto">
          <a:xfrm>
            <a:off x="152400" y="1275928"/>
            <a:ext cx="1895475" cy="915988"/>
          </a:xfrm>
          <a:prstGeom prst="rect">
            <a:avLst/>
          </a:prstGeom>
          <a:noFill/>
          <a:ln w="9525">
            <a:noFill/>
            <a:miter lim="800000"/>
            <a:headEnd/>
            <a:tailEnd/>
          </a:ln>
          <a:effectLst/>
        </p:spPr>
        <p:txBody>
          <a:bodyPr wrap="none">
            <a:spAutoFit/>
          </a:bodyPr>
          <a:lstStyle/>
          <a:p>
            <a:pPr algn="l"/>
            <a:r>
              <a:rPr lang="it-IT" sz="1800">
                <a:solidFill>
                  <a:srgbClr val="000066"/>
                </a:solidFill>
                <a:latin typeface="Trebuchet MS" pitchFamily="34" charset="0"/>
              </a:rPr>
              <a:t>Z stage (Micos)</a:t>
            </a:r>
            <a:br>
              <a:rPr lang="it-IT" sz="1800">
                <a:solidFill>
                  <a:srgbClr val="000066"/>
                </a:solidFill>
                <a:latin typeface="Trebuchet MS" pitchFamily="34" charset="0"/>
              </a:rPr>
            </a:br>
            <a:r>
              <a:rPr lang="it-IT" sz="1800">
                <a:solidFill>
                  <a:srgbClr val="000066"/>
                </a:solidFill>
                <a:latin typeface="Trebuchet MS" pitchFamily="34" charset="0"/>
              </a:rPr>
              <a:t>0.05 μm nominal</a:t>
            </a:r>
            <a:br>
              <a:rPr lang="it-IT" sz="1800">
                <a:solidFill>
                  <a:srgbClr val="000066"/>
                </a:solidFill>
                <a:latin typeface="Trebuchet MS" pitchFamily="34" charset="0"/>
              </a:rPr>
            </a:br>
            <a:r>
              <a:rPr lang="it-IT" sz="1800">
                <a:solidFill>
                  <a:srgbClr val="000066"/>
                </a:solidFill>
                <a:latin typeface="Trebuchet MS" pitchFamily="34" charset="0"/>
              </a:rPr>
              <a:t>precision</a:t>
            </a:r>
            <a:endParaRPr lang="en-GB" sz="1800">
              <a:solidFill>
                <a:srgbClr val="000066"/>
              </a:solidFill>
              <a:latin typeface="Trebuchet MS" pitchFamily="34" charset="0"/>
            </a:endParaRPr>
          </a:p>
        </p:txBody>
      </p:sp>
      <p:sp>
        <p:nvSpPr>
          <p:cNvPr id="14" name="Line 42"/>
          <p:cNvSpPr>
            <a:spLocks noChangeShapeType="1"/>
          </p:cNvSpPr>
          <p:nvPr/>
        </p:nvSpPr>
        <p:spPr bwMode="auto">
          <a:xfrm flipV="1">
            <a:off x="1905000" y="1580728"/>
            <a:ext cx="3657600" cy="0"/>
          </a:xfrm>
          <a:prstGeom prst="line">
            <a:avLst/>
          </a:prstGeom>
          <a:noFill/>
          <a:ln w="38100">
            <a:solidFill>
              <a:srgbClr val="FF0000"/>
            </a:solidFill>
            <a:round/>
            <a:headEnd/>
            <a:tailEnd type="triangle" w="med" len="med"/>
          </a:ln>
          <a:effectLst/>
        </p:spPr>
        <p:txBody>
          <a:bodyPr/>
          <a:lstStyle/>
          <a:p>
            <a:endParaRPr lang="en-US"/>
          </a:p>
        </p:txBody>
      </p:sp>
      <p:sp>
        <p:nvSpPr>
          <p:cNvPr id="15" name="Rectangle 43"/>
          <p:cNvSpPr>
            <a:spLocks noChangeArrowheads="1"/>
          </p:cNvSpPr>
          <p:nvPr/>
        </p:nvSpPr>
        <p:spPr bwMode="auto">
          <a:xfrm>
            <a:off x="1089025" y="5739978"/>
            <a:ext cx="5192713" cy="641350"/>
          </a:xfrm>
          <a:prstGeom prst="rect">
            <a:avLst/>
          </a:prstGeom>
          <a:noFill/>
          <a:ln w="9525">
            <a:noFill/>
            <a:miter lim="800000"/>
            <a:headEnd/>
            <a:tailEnd/>
          </a:ln>
          <a:effectLst/>
        </p:spPr>
        <p:txBody>
          <a:bodyPr wrap="none">
            <a:spAutoFit/>
          </a:bodyPr>
          <a:lstStyle/>
          <a:p>
            <a:pPr algn="l"/>
            <a:r>
              <a:rPr lang="it-IT" sz="1800">
                <a:solidFill>
                  <a:srgbClr val="000066"/>
                </a:solidFill>
                <a:latin typeface="Trebuchet MS" pitchFamily="34" charset="0"/>
              </a:rPr>
              <a:t>Illumination system, objective (Oil 50× NA 0.85) </a:t>
            </a:r>
            <a:br>
              <a:rPr lang="it-IT" sz="1800">
                <a:solidFill>
                  <a:srgbClr val="000066"/>
                </a:solidFill>
                <a:latin typeface="Trebuchet MS" pitchFamily="34" charset="0"/>
              </a:rPr>
            </a:br>
            <a:r>
              <a:rPr lang="it-IT" sz="1800">
                <a:solidFill>
                  <a:srgbClr val="000066"/>
                </a:solidFill>
                <a:latin typeface="Trebuchet MS" pitchFamily="34" charset="0"/>
              </a:rPr>
              <a:t>and optical tube (Nikon)</a:t>
            </a:r>
            <a:endParaRPr lang="en-GB" sz="1800">
              <a:solidFill>
                <a:srgbClr val="000066"/>
              </a:solidFill>
              <a:latin typeface="Trebuchet MS" pitchFamily="34" charset="0"/>
            </a:endParaRPr>
          </a:p>
        </p:txBody>
      </p:sp>
      <p:sp>
        <p:nvSpPr>
          <p:cNvPr id="16" name="Line 44"/>
          <p:cNvSpPr>
            <a:spLocks noChangeShapeType="1"/>
          </p:cNvSpPr>
          <p:nvPr/>
        </p:nvSpPr>
        <p:spPr bwMode="auto">
          <a:xfrm flipH="1" flipV="1">
            <a:off x="5410200" y="3180926"/>
            <a:ext cx="152400" cy="2559051"/>
          </a:xfrm>
          <a:prstGeom prst="line">
            <a:avLst/>
          </a:prstGeom>
          <a:noFill/>
          <a:ln w="38100">
            <a:solidFill>
              <a:srgbClr val="FF0000"/>
            </a:solidFill>
            <a:round/>
            <a:headEnd/>
            <a:tailEnd type="triangle" w="med" len="med"/>
          </a:ln>
          <a:effectLst/>
        </p:spPr>
        <p:txBody>
          <a:bodyPr/>
          <a:lstStyle/>
          <a:p>
            <a:endParaRPr lang="en-US"/>
          </a:p>
        </p:txBody>
      </p:sp>
      <p:sp>
        <p:nvSpPr>
          <p:cNvPr id="17" name="Title 1"/>
          <p:cNvSpPr>
            <a:spLocks noGrp="1"/>
          </p:cNvSpPr>
          <p:nvPr>
            <p:ph type="title"/>
          </p:nvPr>
        </p:nvSpPr>
        <p:spPr>
          <a:xfrm>
            <a:off x="323528" y="-13394"/>
            <a:ext cx="8229600" cy="562074"/>
          </a:xfrm>
        </p:spPr>
        <p:txBody>
          <a:bodyPr>
            <a:noAutofit/>
          </a:bodyPr>
          <a:lstStyle/>
          <a:p>
            <a:r>
              <a:rPr lang="en-US" sz="2800" dirty="0" smtClean="0"/>
              <a:t>Closer view to the ESS</a:t>
            </a:r>
            <a:endParaRPr lang="en-US" sz="2800" dirty="0"/>
          </a:p>
        </p:txBody>
      </p:sp>
      <p:sp>
        <p:nvSpPr>
          <p:cNvPr id="18" name="Line 37"/>
          <p:cNvSpPr>
            <a:spLocks noChangeShapeType="1"/>
          </p:cNvSpPr>
          <p:nvPr/>
        </p:nvSpPr>
        <p:spPr bwMode="auto">
          <a:xfrm flipV="1">
            <a:off x="2355954" y="5399830"/>
            <a:ext cx="2292246" cy="498341"/>
          </a:xfrm>
          <a:prstGeom prst="line">
            <a:avLst/>
          </a:prstGeom>
          <a:noFill/>
          <a:ln w="38100">
            <a:solidFill>
              <a:srgbClr val="FF0000"/>
            </a:solidFill>
            <a:round/>
            <a:headEnd/>
            <a:tailEnd type="triangle" w="med" len="med"/>
          </a:ln>
          <a:effectLst/>
        </p:spPr>
        <p:txBody>
          <a:bodyPr/>
          <a:lstStyle/>
          <a:p>
            <a:endParaRPr lang="en-US"/>
          </a:p>
        </p:txBody>
      </p:sp>
    </p:spTree>
    <p:extLst>
      <p:ext uri="{BB962C8B-B14F-4D97-AF65-F5344CB8AC3E}">
        <p14:creationId xmlns:p14="http://schemas.microsoft.com/office/powerpoint/2010/main" val="631351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1"/>
          </p:nvPr>
        </p:nvSpPr>
        <p:spPr>
          <a:xfrm>
            <a:off x="8129016" y="5734050"/>
            <a:ext cx="609600" cy="521208"/>
          </a:xfrm>
        </p:spPr>
        <p:txBody>
          <a:bodyPr/>
          <a:lstStyle/>
          <a:p>
            <a:fld id="{FC836174-CBA1-41D3-810A-CD6AF689FF6D}" type="slidenum">
              <a:rPr lang="en-US"/>
              <a:pPr/>
              <a:t>6</a:t>
            </a:fld>
            <a:endParaRPr lang="en-US"/>
          </a:p>
        </p:txBody>
      </p:sp>
      <p:sp>
        <p:nvSpPr>
          <p:cNvPr id="4" name="Segnaposto piè di pagina 3"/>
          <p:cNvSpPr>
            <a:spLocks noGrp="1"/>
          </p:cNvSpPr>
          <p:nvPr>
            <p:ph type="ftr" sz="quarter" idx="12"/>
          </p:nvPr>
        </p:nvSpPr>
        <p:spPr>
          <a:xfrm rot="5400000">
            <a:off x="6990186" y="3737240"/>
            <a:ext cx="3200400" cy="365760"/>
          </a:xfrm>
        </p:spPr>
        <p:txBody>
          <a:bodyPr/>
          <a:lstStyle/>
          <a:p>
            <a:r>
              <a:rPr lang="en-US" smtClean="0"/>
              <a:t>V.Tioukov, Predeal Oct-2013</a:t>
            </a:r>
            <a:endParaRPr lang="en-US"/>
          </a:p>
        </p:txBody>
      </p:sp>
      <p:pic>
        <p:nvPicPr>
          <p:cNvPr id="29718" name="Picture 22" descr="b093746_interaction_800x600"/>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9719" name="Text Box 23"/>
          <p:cNvSpPr txBox="1">
            <a:spLocks noChangeArrowheads="1"/>
          </p:cNvSpPr>
          <p:nvPr/>
        </p:nvSpPr>
        <p:spPr bwMode="auto">
          <a:xfrm>
            <a:off x="838200" y="609600"/>
            <a:ext cx="5638800" cy="396875"/>
          </a:xfrm>
          <a:prstGeom prst="rect">
            <a:avLst/>
          </a:prstGeom>
          <a:noFill/>
          <a:ln w="9525">
            <a:noFill/>
            <a:miter lim="800000"/>
            <a:headEnd/>
            <a:tailEnd/>
          </a:ln>
        </p:spPr>
        <p:txBody>
          <a:bodyPr>
            <a:spAutoFit/>
          </a:bodyPr>
          <a:lstStyle/>
          <a:p>
            <a:pPr algn="l">
              <a:spcBef>
                <a:spcPct val="50000"/>
              </a:spcBef>
            </a:pPr>
            <a:r>
              <a:rPr lang="en-US" sz="2000" b="1"/>
              <a:t>What the microscope CCD sees in one film..</a:t>
            </a:r>
          </a:p>
        </p:txBody>
      </p:sp>
    </p:spTree>
    <p:extLst>
      <p:ext uri="{BB962C8B-B14F-4D97-AF65-F5344CB8AC3E}">
        <p14:creationId xmlns:p14="http://schemas.microsoft.com/office/powerpoint/2010/main" val="212126980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072693_anim_whole.gif"/>
          <p:cNvPicPr>
            <a:picLocks noChangeAspect="1"/>
          </p:cNvPicPr>
          <p:nvPr/>
        </p:nvPicPr>
        <p:blipFill>
          <a:blip r:embed="rId2" cstate="print"/>
          <a:stretch>
            <a:fillRect/>
          </a:stretch>
        </p:blipFill>
        <p:spPr>
          <a:xfrm>
            <a:off x="137864" y="620688"/>
            <a:ext cx="8610600" cy="5976664"/>
          </a:xfrm>
          <a:prstGeom prst="rect">
            <a:avLst/>
          </a:prstGeom>
        </p:spPr>
      </p:pic>
      <p:sp>
        <p:nvSpPr>
          <p:cNvPr id="3" name="Footer Placeholder 2"/>
          <p:cNvSpPr>
            <a:spLocks noGrp="1"/>
          </p:cNvSpPr>
          <p:nvPr>
            <p:ph type="ftr" sz="quarter" idx="11"/>
          </p:nvPr>
        </p:nvSpPr>
        <p:spPr/>
        <p:txBody>
          <a:bodyPr/>
          <a:lstStyle/>
          <a:p>
            <a:r>
              <a:rPr lang="en-US" smtClean="0"/>
              <a:t>V.Tioukov, Predeal Oct-2013</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1962558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V.Tioukov, Predeal Oct-2013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sp>
        <p:nvSpPr>
          <p:cNvPr id="6" name="Text Box 4"/>
          <p:cNvSpPr txBox="1">
            <a:spLocks noChangeArrowheads="1"/>
          </p:cNvSpPr>
          <p:nvPr/>
        </p:nvSpPr>
        <p:spPr bwMode="auto">
          <a:xfrm>
            <a:off x="0" y="548680"/>
            <a:ext cx="4038600" cy="365125"/>
          </a:xfrm>
          <a:prstGeom prst="rect">
            <a:avLst/>
          </a:prstGeom>
          <a:noFill/>
          <a:ln w="9525">
            <a:noFill/>
            <a:round/>
            <a:headEnd/>
            <a:tailEnd/>
          </a:ln>
          <a:effectLst/>
        </p:spPr>
        <p:txBody>
          <a:bodyPr wrap="none" lIns="90000" tIns="45000" rIns="90000" bIns="45000"/>
          <a:lstStyle/>
          <a:p>
            <a:pPr defTabSz="449263" hangingPunct="0">
              <a:lnSpc>
                <a:spcPct val="104000"/>
              </a:lnSpc>
              <a:buClr>
                <a:srgbClr val="000000"/>
              </a:buClr>
              <a:buSzPct val="100000"/>
              <a:buFont typeface="Times New Roman" pitchFamily="18" charset="0"/>
              <a:buNone/>
              <a:tabLst>
                <a:tab pos="723900" algn="l"/>
                <a:tab pos="1447800" algn="l"/>
                <a:tab pos="2171700" algn="l"/>
                <a:tab pos="2895600" algn="l"/>
              </a:tabLst>
            </a:pPr>
            <a:r>
              <a:rPr lang="de-CH" sz="1600" b="1" dirty="0">
                <a:solidFill>
                  <a:srgbClr val="000000"/>
                </a:solidFill>
              </a:rPr>
              <a:t>EU: ESS </a:t>
            </a:r>
            <a:r>
              <a:rPr lang="de-CH" sz="1600" dirty="0">
                <a:solidFill>
                  <a:srgbClr val="000000"/>
                </a:solidFill>
              </a:rPr>
              <a:t>(European Scanning System)</a:t>
            </a:r>
          </a:p>
        </p:txBody>
      </p:sp>
      <p:sp>
        <p:nvSpPr>
          <p:cNvPr id="7" name="Text Box 5"/>
          <p:cNvSpPr txBox="1">
            <a:spLocks noChangeArrowheads="1"/>
          </p:cNvSpPr>
          <p:nvPr/>
        </p:nvSpPr>
        <p:spPr bwMode="auto">
          <a:xfrm>
            <a:off x="4260850" y="561380"/>
            <a:ext cx="4603750" cy="365125"/>
          </a:xfrm>
          <a:prstGeom prst="rect">
            <a:avLst/>
          </a:prstGeom>
          <a:noFill/>
          <a:ln w="9525">
            <a:noFill/>
            <a:round/>
            <a:headEnd/>
            <a:tailEnd/>
          </a:ln>
          <a:effectLst/>
        </p:spPr>
        <p:txBody>
          <a:bodyPr wrap="none" lIns="90000" tIns="45000" rIns="90000" bIns="45000"/>
          <a:lstStyle/>
          <a:p>
            <a:pPr defTabSz="449263" hangingPunct="0">
              <a:lnSpc>
                <a:spcPct val="104000"/>
              </a:lnSpc>
              <a:buClr>
                <a:srgbClr val="000000"/>
              </a:buClr>
              <a:buSzPct val="100000"/>
              <a:buFont typeface="Times New Roman" pitchFamily="18" charset="0"/>
              <a:buNone/>
              <a:tabLst>
                <a:tab pos="723900" algn="l"/>
                <a:tab pos="1447800" algn="l"/>
                <a:tab pos="2171700" algn="l"/>
                <a:tab pos="2895600" algn="l"/>
              </a:tabLst>
            </a:pPr>
            <a:r>
              <a:rPr lang="de-CH" sz="1600" b="1" dirty="0">
                <a:solidFill>
                  <a:srgbClr val="000000"/>
                </a:solidFill>
              </a:rPr>
              <a:t>Japan: SUTS </a:t>
            </a:r>
            <a:r>
              <a:rPr lang="de-CH" sz="1600" dirty="0">
                <a:solidFill>
                  <a:srgbClr val="000000"/>
                </a:solidFill>
              </a:rPr>
              <a:t>(Super Ultra Track Selector)</a:t>
            </a:r>
          </a:p>
        </p:txBody>
      </p:sp>
      <p:grpSp>
        <p:nvGrpSpPr>
          <p:cNvPr id="8" name="Group 6"/>
          <p:cNvGrpSpPr>
            <a:grpSpLocks/>
          </p:cNvGrpSpPr>
          <p:nvPr/>
        </p:nvGrpSpPr>
        <p:grpSpPr bwMode="auto">
          <a:xfrm>
            <a:off x="4227513" y="923330"/>
            <a:ext cx="5119687" cy="3309938"/>
            <a:chOff x="3116" y="1655"/>
            <a:chExt cx="3225" cy="2085"/>
          </a:xfrm>
        </p:grpSpPr>
        <p:pic>
          <p:nvPicPr>
            <p:cNvPr id="9" name="Picture 7"/>
            <p:cNvPicPr>
              <a:picLocks noChangeAspect="1" noChangeArrowheads="1"/>
            </p:cNvPicPr>
            <p:nvPr/>
          </p:nvPicPr>
          <p:blipFill>
            <a:blip r:embed="rId2" cstate="print"/>
            <a:srcRect/>
            <a:stretch>
              <a:fillRect/>
            </a:stretch>
          </p:blipFill>
          <p:spPr bwMode="auto">
            <a:xfrm>
              <a:off x="3116" y="1655"/>
              <a:ext cx="2607" cy="2049"/>
            </a:xfrm>
            <a:prstGeom prst="rect">
              <a:avLst/>
            </a:prstGeom>
            <a:noFill/>
            <a:ln w="9525">
              <a:noFill/>
              <a:round/>
              <a:headEnd/>
              <a:tailEnd/>
            </a:ln>
            <a:effectLst/>
          </p:spPr>
        </p:pic>
        <p:grpSp>
          <p:nvGrpSpPr>
            <p:cNvPr id="10" name="Group 8"/>
            <p:cNvGrpSpPr>
              <a:grpSpLocks/>
            </p:cNvGrpSpPr>
            <p:nvPr/>
          </p:nvGrpSpPr>
          <p:grpSpPr bwMode="auto">
            <a:xfrm>
              <a:off x="4887" y="2530"/>
              <a:ext cx="1454" cy="1211"/>
              <a:chOff x="4887" y="2530"/>
              <a:chExt cx="1454" cy="1211"/>
            </a:xfrm>
          </p:grpSpPr>
          <p:pic>
            <p:nvPicPr>
              <p:cNvPr id="11" name="Picture 9"/>
              <p:cNvPicPr>
                <a:picLocks noChangeAspect="1" noChangeArrowheads="1"/>
              </p:cNvPicPr>
              <p:nvPr/>
            </p:nvPicPr>
            <p:blipFill>
              <a:blip r:embed="rId3" cstate="print"/>
              <a:srcRect/>
              <a:stretch>
                <a:fillRect/>
              </a:stretch>
            </p:blipFill>
            <p:spPr bwMode="auto">
              <a:xfrm>
                <a:off x="4887" y="2667"/>
                <a:ext cx="1455" cy="1075"/>
              </a:xfrm>
              <a:prstGeom prst="rect">
                <a:avLst/>
              </a:prstGeom>
              <a:noFill/>
              <a:ln w="38160">
                <a:solidFill>
                  <a:srgbClr val="FF00FF"/>
                </a:solidFill>
                <a:miter lim="800000"/>
                <a:headEnd/>
                <a:tailEnd/>
              </a:ln>
              <a:effectLst/>
            </p:spPr>
          </p:pic>
          <p:sp>
            <p:nvSpPr>
              <p:cNvPr id="12" name="AutoShape 10"/>
              <p:cNvSpPr>
                <a:spLocks noChangeArrowheads="1"/>
              </p:cNvSpPr>
              <p:nvPr/>
            </p:nvSpPr>
            <p:spPr bwMode="auto">
              <a:xfrm rot="5400000">
                <a:off x="5001" y="2519"/>
                <a:ext cx="282" cy="305"/>
              </a:xfrm>
              <a:custGeom>
                <a:avLst/>
                <a:gdLst>
                  <a:gd name="G0" fmla="+- 15100 0 0"/>
                  <a:gd name="G1" fmla="+- 2900 0 0"/>
                  <a:gd name="G2" fmla="+- 12158 0 2900"/>
                  <a:gd name="G3" fmla="+- G2 0 2900"/>
                  <a:gd name="G4" fmla="*/ G3 32768 32059"/>
                  <a:gd name="G5" fmla="*/ G4 1 2"/>
                  <a:gd name="G6" fmla="+- 21600 0 15100"/>
                  <a:gd name="G7" fmla="*/ G6 2900 6079"/>
                  <a:gd name="G8" fmla="+- G7 15100 0"/>
                  <a:gd name="T0" fmla="*/ 15100 w 21600"/>
                  <a:gd name="T1" fmla="*/ 0 h 21600"/>
                  <a:gd name="T2" fmla="*/ 15100 w 21600"/>
                  <a:gd name="T3" fmla="*/ 12158 h 21600"/>
                  <a:gd name="T4" fmla="*/ 3250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00" y="0"/>
                    </a:lnTo>
                    <a:lnTo>
                      <a:pt x="15100" y="2900"/>
                    </a:lnTo>
                    <a:lnTo>
                      <a:pt x="12427" y="2900"/>
                    </a:lnTo>
                    <a:cubicBezTo>
                      <a:pt x="5564" y="2900"/>
                      <a:pt x="0" y="7045"/>
                      <a:pt x="0" y="12158"/>
                    </a:cubicBezTo>
                    <a:lnTo>
                      <a:pt x="0" y="21600"/>
                    </a:lnTo>
                    <a:lnTo>
                      <a:pt x="6499" y="21600"/>
                    </a:lnTo>
                    <a:lnTo>
                      <a:pt x="6499" y="12158"/>
                    </a:lnTo>
                    <a:cubicBezTo>
                      <a:pt x="6499" y="10556"/>
                      <a:pt x="9153" y="9258"/>
                      <a:pt x="12427" y="9258"/>
                    </a:cubicBezTo>
                    <a:lnTo>
                      <a:pt x="15100" y="9258"/>
                    </a:lnTo>
                    <a:lnTo>
                      <a:pt x="15100" y="12158"/>
                    </a:lnTo>
                    <a:close/>
                  </a:path>
                </a:pathLst>
              </a:custGeom>
              <a:solidFill>
                <a:srgbClr val="FF00FF"/>
              </a:solidFill>
              <a:ln w="9360">
                <a:solidFill>
                  <a:srgbClr val="000000"/>
                </a:solidFill>
                <a:miter lim="800000"/>
                <a:headEnd/>
                <a:tailEnd/>
              </a:ln>
              <a:effectLst/>
            </p:spPr>
            <p:txBody>
              <a:bodyPr wrap="none" anchor="ctr"/>
              <a:lstStyle/>
              <a:p>
                <a:endParaRPr lang="it-IT"/>
              </a:p>
            </p:txBody>
          </p:sp>
        </p:grpSp>
      </p:grpSp>
      <p:pic>
        <p:nvPicPr>
          <p:cNvPr id="13" name="Picture 11"/>
          <p:cNvPicPr>
            <a:picLocks noChangeAspect="1" noChangeArrowheads="1"/>
          </p:cNvPicPr>
          <p:nvPr/>
        </p:nvPicPr>
        <p:blipFill>
          <a:blip r:embed="rId4" cstate="print"/>
          <a:srcRect/>
          <a:stretch>
            <a:fillRect/>
          </a:stretch>
        </p:blipFill>
        <p:spPr bwMode="auto">
          <a:xfrm>
            <a:off x="84138" y="959843"/>
            <a:ext cx="3941762" cy="3276600"/>
          </a:xfrm>
          <a:prstGeom prst="rect">
            <a:avLst/>
          </a:prstGeom>
          <a:noFill/>
          <a:ln w="38160">
            <a:solidFill>
              <a:srgbClr val="CC9900"/>
            </a:solidFill>
            <a:miter lim="800000"/>
            <a:headEnd/>
            <a:tailEnd/>
          </a:ln>
          <a:effectLst/>
        </p:spPr>
      </p:pic>
      <p:sp>
        <p:nvSpPr>
          <p:cNvPr id="14" name="Rectangle 12"/>
          <p:cNvSpPr>
            <a:spLocks noGrp="1" noChangeArrowheads="1"/>
          </p:cNvSpPr>
          <p:nvPr>
            <p:ph sz="quarter" idx="1"/>
          </p:nvPr>
        </p:nvSpPr>
        <p:spPr>
          <a:xfrm>
            <a:off x="4572000" y="4178201"/>
            <a:ext cx="3705225" cy="1304925"/>
          </a:xfrm>
          <a:ln/>
        </p:spPr>
        <p:txBody>
          <a:bodyPr lIns="0" tIns="2520" rIns="0" bIns="0">
            <a:noAutofit/>
          </a:bodyPr>
          <a:lstStyle/>
          <a:p>
            <a:pPr defTabSz="449263">
              <a:buFontTx/>
              <a:buNone/>
              <a:tabLst>
                <a:tab pos="723900" algn="l"/>
                <a:tab pos="1447800" algn="l"/>
                <a:tab pos="2171700" algn="l"/>
                <a:tab pos="2895600" algn="l"/>
                <a:tab pos="3619500" algn="l"/>
                <a:tab pos="4343400" algn="l"/>
              </a:tabLst>
            </a:pPr>
            <a:r>
              <a:rPr lang="en-US" sz="1100" b="1" dirty="0">
                <a:solidFill>
                  <a:srgbClr val="000000"/>
                </a:solidFill>
              </a:rPr>
              <a:t>•</a:t>
            </a:r>
            <a:r>
              <a:rPr lang="en-US" sz="1100" b="1" dirty="0"/>
              <a:t>  Scanning speed/system</a:t>
            </a:r>
            <a:r>
              <a:rPr lang="en-US" sz="1100" b="1" dirty="0" smtClean="0"/>
              <a:t>: &gt; 75 cm</a:t>
            </a:r>
            <a:r>
              <a:rPr lang="en-US" sz="1100" b="1" baseline="30000" dirty="0" smtClean="0"/>
              <a:t>2</a:t>
            </a:r>
            <a:r>
              <a:rPr lang="en-US" sz="1100" b="1" dirty="0" smtClean="0"/>
              <a:t>/h</a:t>
            </a:r>
            <a:endParaRPr lang="en-US" sz="1100" b="1" dirty="0"/>
          </a:p>
          <a:p>
            <a:pPr defTabSz="449263">
              <a:buFontTx/>
              <a:buNone/>
              <a:tabLst>
                <a:tab pos="723900" algn="l"/>
                <a:tab pos="1447800" algn="l"/>
                <a:tab pos="2171700" algn="l"/>
                <a:tab pos="2895600" algn="l"/>
                <a:tab pos="3619500" algn="l"/>
                <a:tab pos="4343400" algn="l"/>
              </a:tabLst>
            </a:pPr>
            <a:r>
              <a:rPr lang="en-US" sz="1100" b="1" dirty="0">
                <a:solidFill>
                  <a:srgbClr val="000000"/>
                </a:solidFill>
              </a:rPr>
              <a:t>•</a:t>
            </a:r>
            <a:r>
              <a:rPr lang="en-US" sz="1100" b="1" dirty="0"/>
              <a:t>  High speed CCD camera (3 kHz),</a:t>
            </a:r>
            <a:br>
              <a:rPr lang="en-US" sz="1100" b="1" dirty="0"/>
            </a:br>
            <a:r>
              <a:rPr lang="en-US" sz="1100" b="1" dirty="0" err="1"/>
              <a:t>Piezo</a:t>
            </a:r>
            <a:r>
              <a:rPr lang="en-US" sz="1100" b="1" dirty="0"/>
              <a:t>-controlled objective lens</a:t>
            </a:r>
          </a:p>
          <a:p>
            <a:pPr defTabSz="449263">
              <a:buFontTx/>
              <a:buNone/>
              <a:tabLst>
                <a:tab pos="723900" algn="l"/>
                <a:tab pos="1447800" algn="l"/>
                <a:tab pos="2171700" algn="l"/>
                <a:tab pos="2895600" algn="l"/>
                <a:tab pos="3619500" algn="l"/>
                <a:tab pos="4343400" algn="l"/>
              </a:tabLst>
            </a:pPr>
            <a:r>
              <a:rPr lang="en-US" sz="1100" b="1" dirty="0">
                <a:solidFill>
                  <a:srgbClr val="000000"/>
                </a:solidFill>
              </a:rPr>
              <a:t>• </a:t>
            </a:r>
            <a:r>
              <a:rPr lang="en-US" sz="1100" b="1" dirty="0"/>
              <a:t> FPGA </a:t>
            </a:r>
            <a:r>
              <a:rPr lang="en-US" sz="1050" b="1" dirty="0" smtClean="0"/>
              <a:t>hard-coded</a:t>
            </a:r>
            <a:r>
              <a:rPr lang="en-US" sz="1100" b="1" dirty="0" smtClean="0"/>
              <a:t> algorithms =&gt; GPU</a:t>
            </a:r>
          </a:p>
          <a:p>
            <a:pPr defTabSz="449263">
              <a:buNone/>
              <a:tabLst>
                <a:tab pos="723900" algn="l"/>
                <a:tab pos="1447800" algn="l"/>
                <a:tab pos="2171700" algn="l"/>
                <a:tab pos="2895600" algn="l"/>
                <a:tab pos="3619500" algn="l"/>
                <a:tab pos="4343400" algn="l"/>
              </a:tabLst>
            </a:pPr>
            <a:r>
              <a:rPr lang="en-US" sz="1200" b="1" dirty="0" smtClean="0">
                <a:solidFill>
                  <a:srgbClr val="FF0000"/>
                </a:solidFill>
              </a:rPr>
              <a:t>Expansive system based on home-made </a:t>
            </a:r>
          </a:p>
          <a:p>
            <a:pPr defTabSz="449263">
              <a:buNone/>
              <a:tabLst>
                <a:tab pos="723900" algn="l"/>
                <a:tab pos="1447800" algn="l"/>
                <a:tab pos="2171700" algn="l"/>
                <a:tab pos="2895600" algn="l"/>
                <a:tab pos="3619500" algn="l"/>
                <a:tab pos="4343400" algn="l"/>
              </a:tabLst>
            </a:pPr>
            <a:r>
              <a:rPr lang="en-US" sz="1200" b="1" dirty="0" smtClean="0">
                <a:solidFill>
                  <a:srgbClr val="FF0000"/>
                </a:solidFill>
              </a:rPr>
              <a:t>Image processing electronics</a:t>
            </a:r>
          </a:p>
          <a:p>
            <a:pPr defTabSz="449263">
              <a:buNone/>
              <a:tabLst>
                <a:tab pos="723900" algn="l"/>
                <a:tab pos="1447800" algn="l"/>
                <a:tab pos="2171700" algn="l"/>
                <a:tab pos="2895600" algn="l"/>
                <a:tab pos="3619500" algn="l"/>
                <a:tab pos="4343400" algn="l"/>
              </a:tabLst>
            </a:pPr>
            <a:endParaRPr lang="en-US" sz="1100" b="1" dirty="0" smtClean="0"/>
          </a:p>
        </p:txBody>
      </p:sp>
      <p:sp>
        <p:nvSpPr>
          <p:cNvPr id="15" name="Rectangle 13"/>
          <p:cNvSpPr>
            <a:spLocks noChangeArrowheads="1"/>
          </p:cNvSpPr>
          <p:nvPr/>
        </p:nvSpPr>
        <p:spPr bwMode="auto">
          <a:xfrm>
            <a:off x="327025" y="4241205"/>
            <a:ext cx="3584575" cy="1298575"/>
          </a:xfrm>
          <a:prstGeom prst="rect">
            <a:avLst/>
          </a:prstGeom>
          <a:noFill/>
          <a:ln w="9525">
            <a:noFill/>
            <a:round/>
            <a:headEnd/>
            <a:tailEnd/>
          </a:ln>
          <a:effectLst/>
        </p:spPr>
        <p:txBody>
          <a:bodyPr lIns="0" tIns="2520" rIns="0" bIns="0"/>
          <a:lstStyle/>
          <a:p>
            <a:pPr marL="342900" indent="-342900" defTabSz="449263">
              <a:spcBef>
                <a:spcPct val="20000"/>
              </a:spcBef>
              <a:tabLst>
                <a:tab pos="723900" algn="l"/>
                <a:tab pos="1447800" algn="l"/>
                <a:tab pos="2171700" algn="l"/>
                <a:tab pos="2895600" algn="l"/>
              </a:tabLst>
            </a:pPr>
            <a:r>
              <a:rPr lang="en-US" sz="1200" b="1" dirty="0">
                <a:solidFill>
                  <a:srgbClr val="000000"/>
                </a:solidFill>
              </a:rPr>
              <a:t>•  Scanning speed/system: </a:t>
            </a:r>
            <a:r>
              <a:rPr lang="en-US" sz="1200" b="1" dirty="0" smtClean="0">
                <a:solidFill>
                  <a:srgbClr val="000000"/>
                </a:solidFill>
              </a:rPr>
              <a:t>20 cm</a:t>
            </a:r>
            <a:r>
              <a:rPr lang="en-US" sz="1200" b="1" baseline="30000" dirty="0" smtClean="0">
                <a:solidFill>
                  <a:srgbClr val="000000"/>
                </a:solidFill>
              </a:rPr>
              <a:t>2</a:t>
            </a:r>
            <a:r>
              <a:rPr lang="en-US" sz="1200" b="1" dirty="0" smtClean="0">
                <a:solidFill>
                  <a:srgbClr val="000000"/>
                </a:solidFill>
              </a:rPr>
              <a:t>/h</a:t>
            </a:r>
            <a:r>
              <a:rPr lang="de-CH" sz="1200" dirty="0" smtClean="0">
                <a:solidFill>
                  <a:srgbClr val="000000"/>
                </a:solidFill>
              </a:rPr>
              <a:t> </a:t>
            </a:r>
            <a:endParaRPr lang="de-CH" sz="1200" dirty="0">
              <a:solidFill>
                <a:srgbClr val="000000"/>
              </a:solidFill>
            </a:endParaRPr>
          </a:p>
          <a:p>
            <a:pPr marL="342900" indent="-342900" defTabSz="449263">
              <a:spcBef>
                <a:spcPct val="20000"/>
              </a:spcBef>
              <a:tabLst>
                <a:tab pos="723900" algn="l"/>
                <a:tab pos="1447800" algn="l"/>
                <a:tab pos="2171700" algn="l"/>
                <a:tab pos="2895600" algn="l"/>
              </a:tabLst>
            </a:pPr>
            <a:r>
              <a:rPr lang="en-US" sz="1200" b="1" dirty="0">
                <a:solidFill>
                  <a:srgbClr val="000000"/>
                </a:solidFill>
              </a:rPr>
              <a:t>•</a:t>
            </a:r>
            <a:r>
              <a:rPr lang="de-CH" sz="1200" b="1" dirty="0">
                <a:solidFill>
                  <a:srgbClr val="000000"/>
                </a:solidFill>
              </a:rPr>
              <a:t>  Customized commercial optics</a:t>
            </a:r>
            <a:br>
              <a:rPr lang="de-CH" sz="1200" b="1" dirty="0">
                <a:solidFill>
                  <a:srgbClr val="000000"/>
                </a:solidFill>
              </a:rPr>
            </a:br>
            <a:r>
              <a:rPr lang="de-CH" sz="1200" b="1" dirty="0">
                <a:solidFill>
                  <a:srgbClr val="000000"/>
                </a:solidFill>
              </a:rPr>
              <a:t>and mechanics</a:t>
            </a:r>
          </a:p>
          <a:p>
            <a:pPr marL="342900" indent="-342900" defTabSz="449263">
              <a:spcBef>
                <a:spcPct val="20000"/>
              </a:spcBef>
              <a:tabLst>
                <a:tab pos="723900" algn="l"/>
                <a:tab pos="1447800" algn="l"/>
                <a:tab pos="2171700" algn="l"/>
                <a:tab pos="2895600" algn="l"/>
              </a:tabLst>
            </a:pPr>
            <a:r>
              <a:rPr lang="en-US" sz="1200" b="1" dirty="0">
                <a:solidFill>
                  <a:srgbClr val="000000"/>
                </a:solidFill>
              </a:rPr>
              <a:t>•</a:t>
            </a:r>
            <a:r>
              <a:rPr lang="de-CH" sz="1200" b="1" dirty="0">
                <a:solidFill>
                  <a:srgbClr val="000000"/>
                </a:solidFill>
              </a:rPr>
              <a:t>  Asynchronous DAQ </a:t>
            </a:r>
            <a:r>
              <a:rPr lang="de-CH" sz="1200" b="1" dirty="0" smtClean="0">
                <a:solidFill>
                  <a:srgbClr val="000000"/>
                </a:solidFill>
              </a:rPr>
              <a:t>software</a:t>
            </a:r>
          </a:p>
          <a:p>
            <a:pPr marL="342900" indent="-342900" defTabSz="449263">
              <a:spcBef>
                <a:spcPct val="20000"/>
              </a:spcBef>
              <a:tabLst>
                <a:tab pos="723900" algn="l"/>
                <a:tab pos="1447800" algn="l"/>
                <a:tab pos="2171700" algn="l"/>
                <a:tab pos="2895600" algn="l"/>
              </a:tabLst>
            </a:pPr>
            <a:r>
              <a:rPr lang="de-CH" sz="1200" b="1" dirty="0" smtClean="0">
                <a:solidFill>
                  <a:srgbClr val="FF0000"/>
                </a:solidFill>
              </a:rPr>
              <a:t>Relatively cheap and easy to clone</a:t>
            </a:r>
            <a:endParaRPr lang="de-CH" sz="1200" b="1" dirty="0">
              <a:solidFill>
                <a:srgbClr val="FF0000"/>
              </a:solidFill>
            </a:endParaRPr>
          </a:p>
        </p:txBody>
      </p:sp>
      <p:sp>
        <p:nvSpPr>
          <p:cNvPr id="16" name="Rectangle 16"/>
          <p:cNvSpPr>
            <a:spLocks noChangeArrowheads="1"/>
          </p:cNvSpPr>
          <p:nvPr/>
        </p:nvSpPr>
        <p:spPr bwMode="auto">
          <a:xfrm>
            <a:off x="1168400" y="5598368"/>
            <a:ext cx="3907656" cy="1215008"/>
          </a:xfrm>
          <a:prstGeom prst="rect">
            <a:avLst/>
          </a:prstGeom>
          <a:solidFill>
            <a:srgbClr val="1A02CA"/>
          </a:solidFill>
          <a:ln w="9525">
            <a:noFill/>
            <a:round/>
            <a:headEnd/>
            <a:tailEnd/>
          </a:ln>
          <a:effectLst/>
        </p:spPr>
        <p:txBody>
          <a:bodyPr lIns="0" tIns="2520" rIns="0" bIns="0"/>
          <a:lstStyle/>
          <a:p>
            <a:pPr marL="342900" indent="-342900" algn="ctr" defTabSz="449263">
              <a:spcBef>
                <a:spcPct val="20000"/>
              </a:spcBef>
              <a:tabLst>
                <a:tab pos="723900" algn="l"/>
                <a:tab pos="1447800" algn="l"/>
                <a:tab pos="2171700" algn="l"/>
                <a:tab pos="2895600" algn="l"/>
              </a:tabLst>
            </a:pPr>
            <a:r>
              <a:rPr lang="en-US" b="1" u="sng" dirty="0">
                <a:solidFill>
                  <a:schemeClr val="bg1"/>
                </a:solidFill>
                <a:latin typeface="Garamond" pitchFamily="18" charset="0"/>
              </a:rPr>
              <a:t>Both systems demonstrate:</a:t>
            </a:r>
          </a:p>
          <a:p>
            <a:pPr marL="342900" indent="-342900" defTabSz="449263">
              <a:spcBef>
                <a:spcPct val="20000"/>
              </a:spcBef>
              <a:tabLst>
                <a:tab pos="723900" algn="l"/>
                <a:tab pos="1447800" algn="l"/>
                <a:tab pos="2171700" algn="l"/>
                <a:tab pos="2895600" algn="l"/>
              </a:tabLst>
            </a:pPr>
            <a:r>
              <a:rPr lang="en-US" b="1" dirty="0">
                <a:solidFill>
                  <a:schemeClr val="bg1"/>
                </a:solidFill>
                <a:latin typeface="Garamond" pitchFamily="18" charset="0"/>
              </a:rPr>
              <a:t>•  ~0.3 </a:t>
            </a:r>
            <a:r>
              <a:rPr lang="en-US" b="1" dirty="0">
                <a:solidFill>
                  <a:schemeClr val="bg1"/>
                </a:solidFill>
                <a:latin typeface="Garamond" pitchFamily="18" charset="0"/>
                <a:sym typeface="Symbol" pitchFamily="18" charset="2"/>
              </a:rPr>
              <a:t></a:t>
            </a:r>
            <a:r>
              <a:rPr lang="en-US" b="1" dirty="0">
                <a:solidFill>
                  <a:schemeClr val="bg1"/>
                </a:solidFill>
                <a:latin typeface="Garamond" pitchFamily="18" charset="0"/>
              </a:rPr>
              <a:t>m spatial resolution</a:t>
            </a:r>
          </a:p>
          <a:p>
            <a:pPr marL="342900" indent="-342900" defTabSz="449263">
              <a:spcBef>
                <a:spcPct val="20000"/>
              </a:spcBef>
              <a:tabLst>
                <a:tab pos="723900" algn="l"/>
                <a:tab pos="1447800" algn="l"/>
                <a:tab pos="2171700" algn="l"/>
                <a:tab pos="2895600" algn="l"/>
              </a:tabLst>
            </a:pPr>
            <a:r>
              <a:rPr lang="en-US" b="1" dirty="0">
                <a:solidFill>
                  <a:schemeClr val="bg1"/>
                </a:solidFill>
                <a:latin typeface="Garamond" pitchFamily="18" charset="0"/>
              </a:rPr>
              <a:t>•  ~2 </a:t>
            </a:r>
            <a:r>
              <a:rPr lang="en-US" b="1" dirty="0" err="1">
                <a:solidFill>
                  <a:schemeClr val="bg1"/>
                </a:solidFill>
                <a:latin typeface="Garamond" pitchFamily="18" charset="0"/>
              </a:rPr>
              <a:t>mrad</a:t>
            </a:r>
            <a:r>
              <a:rPr lang="en-US" b="1" dirty="0">
                <a:solidFill>
                  <a:schemeClr val="bg1"/>
                </a:solidFill>
                <a:latin typeface="Garamond" pitchFamily="18" charset="0"/>
              </a:rPr>
              <a:t> angular resolution</a:t>
            </a:r>
          </a:p>
          <a:p>
            <a:pPr marL="342900" indent="-342900" defTabSz="449263">
              <a:spcBef>
                <a:spcPct val="20000"/>
              </a:spcBef>
              <a:tabLst>
                <a:tab pos="723900" algn="l"/>
                <a:tab pos="1447800" algn="l"/>
                <a:tab pos="2171700" algn="l"/>
                <a:tab pos="2895600" algn="l"/>
              </a:tabLst>
            </a:pPr>
            <a:r>
              <a:rPr lang="en-US" b="1" dirty="0">
                <a:solidFill>
                  <a:schemeClr val="bg1"/>
                </a:solidFill>
                <a:latin typeface="Garamond" pitchFamily="18" charset="0"/>
              </a:rPr>
              <a:t>•  ~95% base track detection efficiency</a:t>
            </a:r>
            <a:endParaRPr lang="de-CH" b="1" dirty="0">
              <a:solidFill>
                <a:schemeClr val="bg1"/>
              </a:solidFill>
              <a:latin typeface="Garamond" pitchFamily="18" charset="0"/>
            </a:endParaRPr>
          </a:p>
        </p:txBody>
      </p:sp>
    </p:spTree>
    <p:extLst>
      <p:ext uri="{BB962C8B-B14F-4D97-AF65-F5344CB8AC3E}">
        <p14:creationId xmlns:p14="http://schemas.microsoft.com/office/powerpoint/2010/main" val="3036693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a:t>
            </a:r>
            <a:r>
              <a:rPr lang="en-US" sz="3200" dirty="0" smtClean="0"/>
              <a:t>canning laboratories equipped </a:t>
            </a:r>
            <a:r>
              <a:rPr lang="en-US" sz="3200" dirty="0" smtClean="0"/>
              <a:t>with European Scanning Systems (ESS)</a:t>
            </a:r>
            <a:endParaRPr lang="en-US" sz="3200" dirty="0"/>
          </a:p>
        </p:txBody>
      </p:sp>
      <p:sp>
        <p:nvSpPr>
          <p:cNvPr id="3" name="Content Placeholder 2"/>
          <p:cNvSpPr>
            <a:spLocks noGrp="1"/>
          </p:cNvSpPr>
          <p:nvPr>
            <p:ph idx="1"/>
          </p:nvPr>
        </p:nvSpPr>
        <p:spPr/>
        <p:txBody>
          <a:bodyPr>
            <a:normAutofit fontScale="85000" lnSpcReduction="20000"/>
          </a:bodyPr>
          <a:lstStyle/>
          <a:p>
            <a:r>
              <a:rPr lang="en-US" dirty="0" smtClean="0"/>
              <a:t>Napoli: 6 microscopes (5 OPERA  &amp; 1 R&amp;D)</a:t>
            </a:r>
          </a:p>
          <a:p>
            <a:r>
              <a:rPr lang="en-US" dirty="0" smtClean="0"/>
              <a:t>Salerno: </a:t>
            </a:r>
            <a:r>
              <a:rPr lang="en-US" dirty="0" smtClean="0"/>
              <a:t>4 (3&amp;1)</a:t>
            </a:r>
            <a:endParaRPr lang="en-US" dirty="0" smtClean="0"/>
          </a:p>
          <a:p>
            <a:r>
              <a:rPr lang="en-US" dirty="0" err="1" smtClean="0"/>
              <a:t>Bologna+Padova</a:t>
            </a:r>
            <a:r>
              <a:rPr lang="en-US" dirty="0" smtClean="0"/>
              <a:t>: 5</a:t>
            </a:r>
          </a:p>
          <a:p>
            <a:r>
              <a:rPr lang="en-US" dirty="0" smtClean="0"/>
              <a:t>Bari: 4</a:t>
            </a:r>
          </a:p>
          <a:p>
            <a:r>
              <a:rPr lang="en-US" dirty="0" err="1" smtClean="0"/>
              <a:t>Frascati</a:t>
            </a:r>
            <a:r>
              <a:rPr lang="en-US" dirty="0"/>
              <a:t>:</a:t>
            </a:r>
            <a:r>
              <a:rPr lang="en-US" dirty="0" smtClean="0"/>
              <a:t> 2</a:t>
            </a:r>
          </a:p>
          <a:p>
            <a:r>
              <a:rPr lang="en-US" dirty="0" smtClean="0"/>
              <a:t>LNGS:  10 dedicated to OPERA CS </a:t>
            </a:r>
            <a:r>
              <a:rPr lang="en-US" dirty="0" smtClean="0"/>
              <a:t>scanning</a:t>
            </a:r>
          </a:p>
          <a:p>
            <a:r>
              <a:rPr lang="en-US" dirty="0" smtClean="0"/>
              <a:t>Bern: 6</a:t>
            </a:r>
            <a:endParaRPr lang="en-US" dirty="0" smtClean="0"/>
          </a:p>
          <a:p>
            <a:r>
              <a:rPr lang="en-US" dirty="0" smtClean="0"/>
              <a:t>Russia: 4</a:t>
            </a:r>
          </a:p>
          <a:p>
            <a:r>
              <a:rPr lang="en-US" dirty="0" smtClean="0"/>
              <a:t>Tokyo: 2</a:t>
            </a:r>
            <a:endParaRPr lang="en-US" dirty="0" smtClean="0"/>
          </a:p>
          <a:p>
            <a:r>
              <a:rPr lang="en-US" b="1" dirty="0" smtClean="0"/>
              <a:t>Total scanning power in </a:t>
            </a:r>
            <a:r>
              <a:rPr lang="en-US" b="1" dirty="0" smtClean="0"/>
              <a:t>Italy</a:t>
            </a:r>
            <a:r>
              <a:rPr lang="en-US" b="1" dirty="0"/>
              <a:t> </a:t>
            </a:r>
            <a:r>
              <a:rPr lang="en-US" b="1" dirty="0" smtClean="0"/>
              <a:t>is equivalent to</a:t>
            </a:r>
            <a:r>
              <a:rPr lang="en-US" b="1" dirty="0" smtClean="0"/>
              <a:t> </a:t>
            </a:r>
            <a:r>
              <a:rPr lang="en-US" b="1" dirty="0" smtClean="0"/>
              <a:t>31 </a:t>
            </a:r>
            <a:r>
              <a:rPr lang="en-US" b="1" dirty="0" smtClean="0"/>
              <a:t>ESS </a:t>
            </a:r>
            <a:endParaRPr lang="en-US" b="1" dirty="0"/>
          </a:p>
        </p:txBody>
      </p:sp>
      <p:sp>
        <p:nvSpPr>
          <p:cNvPr id="4" name="Footer Placeholder 3"/>
          <p:cNvSpPr>
            <a:spLocks noGrp="1"/>
          </p:cNvSpPr>
          <p:nvPr>
            <p:ph type="ftr" sz="quarter" idx="11"/>
          </p:nvPr>
        </p:nvSpPr>
        <p:spPr/>
        <p:txBody>
          <a:bodyPr/>
          <a:lstStyle/>
          <a:p>
            <a:r>
              <a:rPr lang="en-US" smtClean="0"/>
              <a:t>V.Tioukov, Predeal Oct-2013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719030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2696</TotalTime>
  <Words>2495</Words>
  <Application>Microsoft Office PowerPoint</Application>
  <PresentationFormat>On-screen Show (4:3)</PresentationFormat>
  <Paragraphs>448</Paragraphs>
  <Slides>38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Cambria Math</vt:lpstr>
      <vt:lpstr>Garamond</vt:lpstr>
      <vt:lpstr>Symbol</vt:lpstr>
      <vt:lpstr>Times New Roman</vt:lpstr>
      <vt:lpstr>Trebuchet MS</vt:lpstr>
      <vt:lpstr>Office Theme</vt:lpstr>
      <vt:lpstr>High speed automatic scanning systems (past, present and future R&amp;D in Italian labs)</vt:lpstr>
      <vt:lpstr>Emulsion activities in Napoli lab</vt:lpstr>
      <vt:lpstr>PowerPoint Presentation</vt:lpstr>
      <vt:lpstr>PowerPoint Presentation</vt:lpstr>
      <vt:lpstr>Closer view to the ESS</vt:lpstr>
      <vt:lpstr>PowerPoint Presentation</vt:lpstr>
      <vt:lpstr>PowerPoint Presentation</vt:lpstr>
      <vt:lpstr>PowerPoint Presentation</vt:lpstr>
      <vt:lpstr>Scanning laboratories equipped with European Scanning Systems (ESS)</vt:lpstr>
      <vt:lpstr>Evolution of the European Scanning System</vt:lpstr>
      <vt:lpstr>LASSO development history</vt:lpstr>
      <vt:lpstr>Hardware Limits Summary Calculated for the standard ESS optics</vt:lpstr>
      <vt:lpstr>PowerPoint Presentation</vt:lpstr>
      <vt:lpstr>PowerPoint Presentation</vt:lpstr>
      <vt:lpstr>Importance of the view deformation corrections in case of CM</vt:lpstr>
      <vt:lpstr>Summary of the main deformation effects</vt:lpstr>
      <vt:lpstr>PowerPoint Presentation</vt:lpstr>
      <vt:lpstr>Accuracy before and after correction</vt:lpstr>
      <vt:lpstr>PowerPoint Presentation</vt:lpstr>
      <vt:lpstr>Microtracker Processing Chain Overview</vt:lpstr>
      <vt:lpstr>Microtracker Processing Chain</vt:lpstr>
      <vt:lpstr>Microtracker Processing Chain</vt:lpstr>
      <vt:lpstr>Microtracker Processing Chain</vt:lpstr>
      <vt:lpstr>LASSO Structure (Standard HW)</vt:lpstr>
      <vt:lpstr>Pions test beam (2007) data</vt:lpstr>
      <vt:lpstr>Effect of the resent improvements on the basetracks efficiency (2007 test beam data, S&amp;G mode scan)</vt:lpstr>
      <vt:lpstr>PowerPoint Presentation</vt:lpstr>
      <vt:lpstr>PowerPoint Presentation</vt:lpstr>
      <vt:lpstr>Microtracks likelihood study</vt:lpstr>
      <vt:lpstr>Score vs Theta</vt:lpstr>
      <vt:lpstr>PowerPoint Presentation</vt:lpstr>
      <vt:lpstr>Effect of the likelihood selection on the basetracks Large angle test beam data were used</vt:lpstr>
      <vt:lpstr>Processing on GPU: image</vt:lpstr>
      <vt:lpstr>Processing on GPU: Tracking</vt:lpstr>
      <vt:lpstr>ESS HW Upgrade for the fast scan</vt:lpstr>
      <vt:lpstr>High resolution R&amp;D for the directional DM search</vt:lpstr>
      <vt:lpstr>Conclusion</vt:lpstr>
      <vt:lpstr>Outlook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vt</dc:creator>
  <cp:lastModifiedBy>vt</cp:lastModifiedBy>
  <cp:revision>112</cp:revision>
  <dcterms:created xsi:type="dcterms:W3CDTF">2006-08-16T00:00:00Z</dcterms:created>
  <dcterms:modified xsi:type="dcterms:W3CDTF">2013-10-15T08:15:15Z</dcterms:modified>
</cp:coreProperties>
</file>